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70" r:id="rId14"/>
    <p:sldId id="271"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2"/>
    <p:restoredTop sz="94672"/>
  </p:normalViewPr>
  <p:slideViewPr>
    <p:cSldViewPr snapToGrid="0">
      <p:cViewPr>
        <p:scale>
          <a:sx n="90" d="100"/>
          <a:sy n="90" d="100"/>
        </p:scale>
        <p:origin x="48"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0F83-45BC-D06A-B18E-2698F43A83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3DAF76-3F63-7A69-EE9F-AB7A3D6D8A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6BE02-ADC3-EC90-B79B-4457FC60B0A7}"/>
              </a:ext>
            </a:extLst>
          </p:cNvPr>
          <p:cNvSpPr>
            <a:spLocks noGrp="1"/>
          </p:cNvSpPr>
          <p:nvPr>
            <p:ph type="dt" sz="half" idx="10"/>
          </p:nvPr>
        </p:nvSpPr>
        <p:spPr/>
        <p:txBody>
          <a:bodyPr/>
          <a:lstStyle/>
          <a:p>
            <a:fld id="{D5770B8D-1D40-4148-8649-90AEAD080D62}" type="datetimeFigureOut">
              <a:rPr lang="en-US" smtClean="0"/>
              <a:t>10/15/24</a:t>
            </a:fld>
            <a:endParaRPr lang="en-US"/>
          </a:p>
        </p:txBody>
      </p:sp>
      <p:sp>
        <p:nvSpPr>
          <p:cNvPr id="5" name="Footer Placeholder 4">
            <a:extLst>
              <a:ext uri="{FF2B5EF4-FFF2-40B4-BE49-F238E27FC236}">
                <a16:creationId xmlns:a16="http://schemas.microsoft.com/office/drawing/2014/main" id="{8EF99C38-AACB-AC7D-1DBD-4BFF9C505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88269-BE77-7D04-1828-5FE1CABE3572}"/>
              </a:ext>
            </a:extLst>
          </p:cNvPr>
          <p:cNvSpPr>
            <a:spLocks noGrp="1"/>
          </p:cNvSpPr>
          <p:nvPr>
            <p:ph type="sldNum" sz="quarter" idx="12"/>
          </p:nvPr>
        </p:nvSpPr>
        <p:spPr/>
        <p:txBody>
          <a:bodyPr/>
          <a:lstStyle/>
          <a:p>
            <a:fld id="{62D27F8A-9E14-C642-A457-31C44999A475}" type="slidenum">
              <a:rPr lang="en-US" smtClean="0"/>
              <a:t>‹#›</a:t>
            </a:fld>
            <a:endParaRPr lang="en-US"/>
          </a:p>
        </p:txBody>
      </p:sp>
    </p:spTree>
    <p:extLst>
      <p:ext uri="{BB962C8B-B14F-4D97-AF65-F5344CB8AC3E}">
        <p14:creationId xmlns:p14="http://schemas.microsoft.com/office/powerpoint/2010/main" val="203503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C856C-85A3-38C8-1424-CEA5E2E4B4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F11762-0B13-C661-AA0E-0789BA073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FB09C0-3ABC-50E8-460F-5001567BA8AC}"/>
              </a:ext>
            </a:extLst>
          </p:cNvPr>
          <p:cNvSpPr>
            <a:spLocks noGrp="1"/>
          </p:cNvSpPr>
          <p:nvPr>
            <p:ph type="dt" sz="half" idx="10"/>
          </p:nvPr>
        </p:nvSpPr>
        <p:spPr/>
        <p:txBody>
          <a:bodyPr/>
          <a:lstStyle/>
          <a:p>
            <a:fld id="{D5770B8D-1D40-4148-8649-90AEAD080D62}" type="datetimeFigureOut">
              <a:rPr lang="en-US" smtClean="0"/>
              <a:t>10/15/24</a:t>
            </a:fld>
            <a:endParaRPr lang="en-US"/>
          </a:p>
        </p:txBody>
      </p:sp>
      <p:sp>
        <p:nvSpPr>
          <p:cNvPr id="5" name="Footer Placeholder 4">
            <a:extLst>
              <a:ext uri="{FF2B5EF4-FFF2-40B4-BE49-F238E27FC236}">
                <a16:creationId xmlns:a16="http://schemas.microsoft.com/office/drawing/2014/main" id="{9FBAD828-8BB3-E954-F286-12676C2E4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1F21B7-73F6-4277-87FB-0B69CF68E5CC}"/>
              </a:ext>
            </a:extLst>
          </p:cNvPr>
          <p:cNvSpPr>
            <a:spLocks noGrp="1"/>
          </p:cNvSpPr>
          <p:nvPr>
            <p:ph type="sldNum" sz="quarter" idx="12"/>
          </p:nvPr>
        </p:nvSpPr>
        <p:spPr/>
        <p:txBody>
          <a:bodyPr/>
          <a:lstStyle/>
          <a:p>
            <a:fld id="{62D27F8A-9E14-C642-A457-31C44999A475}" type="slidenum">
              <a:rPr lang="en-US" smtClean="0"/>
              <a:t>‹#›</a:t>
            </a:fld>
            <a:endParaRPr lang="en-US"/>
          </a:p>
        </p:txBody>
      </p:sp>
    </p:spTree>
    <p:extLst>
      <p:ext uri="{BB962C8B-B14F-4D97-AF65-F5344CB8AC3E}">
        <p14:creationId xmlns:p14="http://schemas.microsoft.com/office/powerpoint/2010/main" val="2900234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2D6C66-67CD-CBBB-67F8-1D57F1358C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EF5F39-5A5C-0466-5D98-31682A063E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DF2BA-D759-D57B-99BE-6ED311CBE741}"/>
              </a:ext>
            </a:extLst>
          </p:cNvPr>
          <p:cNvSpPr>
            <a:spLocks noGrp="1"/>
          </p:cNvSpPr>
          <p:nvPr>
            <p:ph type="dt" sz="half" idx="10"/>
          </p:nvPr>
        </p:nvSpPr>
        <p:spPr/>
        <p:txBody>
          <a:bodyPr/>
          <a:lstStyle/>
          <a:p>
            <a:fld id="{D5770B8D-1D40-4148-8649-90AEAD080D62}" type="datetimeFigureOut">
              <a:rPr lang="en-US" smtClean="0"/>
              <a:t>10/15/24</a:t>
            </a:fld>
            <a:endParaRPr lang="en-US"/>
          </a:p>
        </p:txBody>
      </p:sp>
      <p:sp>
        <p:nvSpPr>
          <p:cNvPr id="5" name="Footer Placeholder 4">
            <a:extLst>
              <a:ext uri="{FF2B5EF4-FFF2-40B4-BE49-F238E27FC236}">
                <a16:creationId xmlns:a16="http://schemas.microsoft.com/office/drawing/2014/main" id="{16A1503F-9040-E3B3-0FC7-FA201E0847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DCD8B-B9F0-E296-3CB1-E9FE0A182FB1}"/>
              </a:ext>
            </a:extLst>
          </p:cNvPr>
          <p:cNvSpPr>
            <a:spLocks noGrp="1"/>
          </p:cNvSpPr>
          <p:nvPr>
            <p:ph type="sldNum" sz="quarter" idx="12"/>
          </p:nvPr>
        </p:nvSpPr>
        <p:spPr/>
        <p:txBody>
          <a:bodyPr/>
          <a:lstStyle/>
          <a:p>
            <a:fld id="{62D27F8A-9E14-C642-A457-31C44999A475}" type="slidenum">
              <a:rPr lang="en-US" smtClean="0"/>
              <a:t>‹#›</a:t>
            </a:fld>
            <a:endParaRPr lang="en-US"/>
          </a:p>
        </p:txBody>
      </p:sp>
    </p:spTree>
    <p:extLst>
      <p:ext uri="{BB962C8B-B14F-4D97-AF65-F5344CB8AC3E}">
        <p14:creationId xmlns:p14="http://schemas.microsoft.com/office/powerpoint/2010/main" val="3128661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F3DF-6AFB-8493-4A93-8493D10EBB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A4D62C-7A0E-04DA-A599-3830950FC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08941-017C-6D3F-07D0-ED44E1B183AC}"/>
              </a:ext>
            </a:extLst>
          </p:cNvPr>
          <p:cNvSpPr>
            <a:spLocks noGrp="1"/>
          </p:cNvSpPr>
          <p:nvPr>
            <p:ph type="dt" sz="half" idx="10"/>
          </p:nvPr>
        </p:nvSpPr>
        <p:spPr/>
        <p:txBody>
          <a:bodyPr/>
          <a:lstStyle/>
          <a:p>
            <a:fld id="{D5770B8D-1D40-4148-8649-90AEAD080D62}" type="datetimeFigureOut">
              <a:rPr lang="en-US" smtClean="0"/>
              <a:t>10/15/24</a:t>
            </a:fld>
            <a:endParaRPr lang="en-US"/>
          </a:p>
        </p:txBody>
      </p:sp>
      <p:sp>
        <p:nvSpPr>
          <p:cNvPr id="5" name="Footer Placeholder 4">
            <a:extLst>
              <a:ext uri="{FF2B5EF4-FFF2-40B4-BE49-F238E27FC236}">
                <a16:creationId xmlns:a16="http://schemas.microsoft.com/office/drawing/2014/main" id="{6B40CE0C-4973-D6FF-3629-53BFE9DFF4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D07EC-6B00-3F51-78D1-AA2ACA740933}"/>
              </a:ext>
            </a:extLst>
          </p:cNvPr>
          <p:cNvSpPr>
            <a:spLocks noGrp="1"/>
          </p:cNvSpPr>
          <p:nvPr>
            <p:ph type="sldNum" sz="quarter" idx="12"/>
          </p:nvPr>
        </p:nvSpPr>
        <p:spPr/>
        <p:txBody>
          <a:bodyPr/>
          <a:lstStyle/>
          <a:p>
            <a:fld id="{62D27F8A-9E14-C642-A457-31C44999A475}" type="slidenum">
              <a:rPr lang="en-US" smtClean="0"/>
              <a:t>‹#›</a:t>
            </a:fld>
            <a:endParaRPr lang="en-US"/>
          </a:p>
        </p:txBody>
      </p:sp>
    </p:spTree>
    <p:extLst>
      <p:ext uri="{BB962C8B-B14F-4D97-AF65-F5344CB8AC3E}">
        <p14:creationId xmlns:p14="http://schemas.microsoft.com/office/powerpoint/2010/main" val="2251277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45A-7E84-00ED-8D4B-E071E351A8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EB3073-FC88-DB04-C9CF-46C510CE9C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EBB9E6-DDE4-EA01-3BD7-7E4A0E085900}"/>
              </a:ext>
            </a:extLst>
          </p:cNvPr>
          <p:cNvSpPr>
            <a:spLocks noGrp="1"/>
          </p:cNvSpPr>
          <p:nvPr>
            <p:ph type="dt" sz="half" idx="10"/>
          </p:nvPr>
        </p:nvSpPr>
        <p:spPr/>
        <p:txBody>
          <a:bodyPr/>
          <a:lstStyle/>
          <a:p>
            <a:fld id="{D5770B8D-1D40-4148-8649-90AEAD080D62}" type="datetimeFigureOut">
              <a:rPr lang="en-US" smtClean="0"/>
              <a:t>10/15/24</a:t>
            </a:fld>
            <a:endParaRPr lang="en-US"/>
          </a:p>
        </p:txBody>
      </p:sp>
      <p:sp>
        <p:nvSpPr>
          <p:cNvPr id="5" name="Footer Placeholder 4">
            <a:extLst>
              <a:ext uri="{FF2B5EF4-FFF2-40B4-BE49-F238E27FC236}">
                <a16:creationId xmlns:a16="http://schemas.microsoft.com/office/drawing/2014/main" id="{2A03DD1B-50E7-97AF-C91A-3D7E38B2EC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5F06A-AD6F-2502-F3FB-406D4D32DC36}"/>
              </a:ext>
            </a:extLst>
          </p:cNvPr>
          <p:cNvSpPr>
            <a:spLocks noGrp="1"/>
          </p:cNvSpPr>
          <p:nvPr>
            <p:ph type="sldNum" sz="quarter" idx="12"/>
          </p:nvPr>
        </p:nvSpPr>
        <p:spPr/>
        <p:txBody>
          <a:bodyPr/>
          <a:lstStyle/>
          <a:p>
            <a:fld id="{62D27F8A-9E14-C642-A457-31C44999A475}" type="slidenum">
              <a:rPr lang="en-US" smtClean="0"/>
              <a:t>‹#›</a:t>
            </a:fld>
            <a:endParaRPr lang="en-US"/>
          </a:p>
        </p:txBody>
      </p:sp>
    </p:spTree>
    <p:extLst>
      <p:ext uri="{BB962C8B-B14F-4D97-AF65-F5344CB8AC3E}">
        <p14:creationId xmlns:p14="http://schemas.microsoft.com/office/powerpoint/2010/main" val="2208381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76352-1D7F-FD76-8BFF-77A2DD8C73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916866-19DB-6837-377D-43AEDF50B3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DCB330-E8F3-C09C-AAB1-F217D88701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11B56-150C-0EBC-43F1-099BE111EF80}"/>
              </a:ext>
            </a:extLst>
          </p:cNvPr>
          <p:cNvSpPr>
            <a:spLocks noGrp="1"/>
          </p:cNvSpPr>
          <p:nvPr>
            <p:ph type="dt" sz="half" idx="10"/>
          </p:nvPr>
        </p:nvSpPr>
        <p:spPr/>
        <p:txBody>
          <a:bodyPr/>
          <a:lstStyle/>
          <a:p>
            <a:fld id="{D5770B8D-1D40-4148-8649-90AEAD080D62}" type="datetimeFigureOut">
              <a:rPr lang="en-US" smtClean="0"/>
              <a:t>10/15/24</a:t>
            </a:fld>
            <a:endParaRPr lang="en-US"/>
          </a:p>
        </p:txBody>
      </p:sp>
      <p:sp>
        <p:nvSpPr>
          <p:cNvPr id="6" name="Footer Placeholder 5">
            <a:extLst>
              <a:ext uri="{FF2B5EF4-FFF2-40B4-BE49-F238E27FC236}">
                <a16:creationId xmlns:a16="http://schemas.microsoft.com/office/drawing/2014/main" id="{F70343BD-F0DB-58B2-58B6-668CB8C0DB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EB4C4-4288-AEBC-58E9-84EE212BDA25}"/>
              </a:ext>
            </a:extLst>
          </p:cNvPr>
          <p:cNvSpPr>
            <a:spLocks noGrp="1"/>
          </p:cNvSpPr>
          <p:nvPr>
            <p:ph type="sldNum" sz="quarter" idx="12"/>
          </p:nvPr>
        </p:nvSpPr>
        <p:spPr/>
        <p:txBody>
          <a:bodyPr/>
          <a:lstStyle/>
          <a:p>
            <a:fld id="{62D27F8A-9E14-C642-A457-31C44999A475}" type="slidenum">
              <a:rPr lang="en-US" smtClean="0"/>
              <a:t>‹#›</a:t>
            </a:fld>
            <a:endParaRPr lang="en-US"/>
          </a:p>
        </p:txBody>
      </p:sp>
    </p:spTree>
    <p:extLst>
      <p:ext uri="{BB962C8B-B14F-4D97-AF65-F5344CB8AC3E}">
        <p14:creationId xmlns:p14="http://schemas.microsoft.com/office/powerpoint/2010/main" val="4151619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DA035-B914-5CA6-3E22-D782C9D7B2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108BB0-0B18-2E56-2DD0-81E4A89120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005A9B-69F5-CFC2-DD95-4F2ECEED8D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DE5979-FDEC-4E2C-44FD-1CA7928546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B1939D-A255-FC72-39A9-0245329866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B14C3E-F44E-1C0F-90DC-6A8915D4BE13}"/>
              </a:ext>
            </a:extLst>
          </p:cNvPr>
          <p:cNvSpPr>
            <a:spLocks noGrp="1"/>
          </p:cNvSpPr>
          <p:nvPr>
            <p:ph type="dt" sz="half" idx="10"/>
          </p:nvPr>
        </p:nvSpPr>
        <p:spPr/>
        <p:txBody>
          <a:bodyPr/>
          <a:lstStyle/>
          <a:p>
            <a:fld id="{D5770B8D-1D40-4148-8649-90AEAD080D62}" type="datetimeFigureOut">
              <a:rPr lang="en-US" smtClean="0"/>
              <a:t>10/15/24</a:t>
            </a:fld>
            <a:endParaRPr lang="en-US"/>
          </a:p>
        </p:txBody>
      </p:sp>
      <p:sp>
        <p:nvSpPr>
          <p:cNvPr id="8" name="Footer Placeholder 7">
            <a:extLst>
              <a:ext uri="{FF2B5EF4-FFF2-40B4-BE49-F238E27FC236}">
                <a16:creationId xmlns:a16="http://schemas.microsoft.com/office/drawing/2014/main" id="{DD2FB807-E4A5-7337-C426-09B5A98867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E93811-91EA-0A4B-ABCB-5C0E3601F61A}"/>
              </a:ext>
            </a:extLst>
          </p:cNvPr>
          <p:cNvSpPr>
            <a:spLocks noGrp="1"/>
          </p:cNvSpPr>
          <p:nvPr>
            <p:ph type="sldNum" sz="quarter" idx="12"/>
          </p:nvPr>
        </p:nvSpPr>
        <p:spPr/>
        <p:txBody>
          <a:bodyPr/>
          <a:lstStyle/>
          <a:p>
            <a:fld id="{62D27F8A-9E14-C642-A457-31C44999A475}" type="slidenum">
              <a:rPr lang="en-US" smtClean="0"/>
              <a:t>‹#›</a:t>
            </a:fld>
            <a:endParaRPr lang="en-US"/>
          </a:p>
        </p:txBody>
      </p:sp>
    </p:spTree>
    <p:extLst>
      <p:ext uri="{BB962C8B-B14F-4D97-AF65-F5344CB8AC3E}">
        <p14:creationId xmlns:p14="http://schemas.microsoft.com/office/powerpoint/2010/main" val="227901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D5B6-F6B2-E97F-47D5-6B0FE1EDCF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79F6DA-834C-1094-C6EA-677875B592EE}"/>
              </a:ext>
            </a:extLst>
          </p:cNvPr>
          <p:cNvSpPr>
            <a:spLocks noGrp="1"/>
          </p:cNvSpPr>
          <p:nvPr>
            <p:ph type="dt" sz="half" idx="10"/>
          </p:nvPr>
        </p:nvSpPr>
        <p:spPr/>
        <p:txBody>
          <a:bodyPr/>
          <a:lstStyle/>
          <a:p>
            <a:fld id="{D5770B8D-1D40-4148-8649-90AEAD080D62}" type="datetimeFigureOut">
              <a:rPr lang="en-US" smtClean="0"/>
              <a:t>10/15/24</a:t>
            </a:fld>
            <a:endParaRPr lang="en-US"/>
          </a:p>
        </p:txBody>
      </p:sp>
      <p:sp>
        <p:nvSpPr>
          <p:cNvPr id="4" name="Footer Placeholder 3">
            <a:extLst>
              <a:ext uri="{FF2B5EF4-FFF2-40B4-BE49-F238E27FC236}">
                <a16:creationId xmlns:a16="http://schemas.microsoft.com/office/drawing/2014/main" id="{DD191297-714C-57F7-8A4D-DD904B4A2E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09EE4F-C871-B3CF-B865-7D64A42A7B01}"/>
              </a:ext>
            </a:extLst>
          </p:cNvPr>
          <p:cNvSpPr>
            <a:spLocks noGrp="1"/>
          </p:cNvSpPr>
          <p:nvPr>
            <p:ph type="sldNum" sz="quarter" idx="12"/>
          </p:nvPr>
        </p:nvSpPr>
        <p:spPr/>
        <p:txBody>
          <a:bodyPr/>
          <a:lstStyle/>
          <a:p>
            <a:fld id="{62D27F8A-9E14-C642-A457-31C44999A475}" type="slidenum">
              <a:rPr lang="en-US" smtClean="0"/>
              <a:t>‹#›</a:t>
            </a:fld>
            <a:endParaRPr lang="en-US"/>
          </a:p>
        </p:txBody>
      </p:sp>
    </p:spTree>
    <p:extLst>
      <p:ext uri="{BB962C8B-B14F-4D97-AF65-F5344CB8AC3E}">
        <p14:creationId xmlns:p14="http://schemas.microsoft.com/office/powerpoint/2010/main" val="4070998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83940-108F-D00A-0AE9-4D41E7EDFFE9}"/>
              </a:ext>
            </a:extLst>
          </p:cNvPr>
          <p:cNvSpPr>
            <a:spLocks noGrp="1"/>
          </p:cNvSpPr>
          <p:nvPr>
            <p:ph type="dt" sz="half" idx="10"/>
          </p:nvPr>
        </p:nvSpPr>
        <p:spPr/>
        <p:txBody>
          <a:bodyPr/>
          <a:lstStyle/>
          <a:p>
            <a:fld id="{D5770B8D-1D40-4148-8649-90AEAD080D62}" type="datetimeFigureOut">
              <a:rPr lang="en-US" smtClean="0"/>
              <a:t>10/15/24</a:t>
            </a:fld>
            <a:endParaRPr lang="en-US"/>
          </a:p>
        </p:txBody>
      </p:sp>
      <p:sp>
        <p:nvSpPr>
          <p:cNvPr id="3" name="Footer Placeholder 2">
            <a:extLst>
              <a:ext uri="{FF2B5EF4-FFF2-40B4-BE49-F238E27FC236}">
                <a16:creationId xmlns:a16="http://schemas.microsoft.com/office/drawing/2014/main" id="{93E25F6B-F8F3-7B22-51B9-8D9D222451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65232D-EE4F-B500-5CDF-8780C27BB292}"/>
              </a:ext>
            </a:extLst>
          </p:cNvPr>
          <p:cNvSpPr>
            <a:spLocks noGrp="1"/>
          </p:cNvSpPr>
          <p:nvPr>
            <p:ph type="sldNum" sz="quarter" idx="12"/>
          </p:nvPr>
        </p:nvSpPr>
        <p:spPr/>
        <p:txBody>
          <a:bodyPr/>
          <a:lstStyle/>
          <a:p>
            <a:fld id="{62D27F8A-9E14-C642-A457-31C44999A475}" type="slidenum">
              <a:rPr lang="en-US" smtClean="0"/>
              <a:t>‹#›</a:t>
            </a:fld>
            <a:endParaRPr lang="en-US"/>
          </a:p>
        </p:txBody>
      </p:sp>
    </p:spTree>
    <p:extLst>
      <p:ext uri="{BB962C8B-B14F-4D97-AF65-F5344CB8AC3E}">
        <p14:creationId xmlns:p14="http://schemas.microsoft.com/office/powerpoint/2010/main" val="95439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C68E-AC2B-8EEF-523F-CBBC360736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D2CDCF-BD0B-DFD3-D99D-02F28773E5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F4544A-A26C-1DA3-D4C8-A1ECBB2CE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6CBC57-C437-1476-5B80-003A33C0A234}"/>
              </a:ext>
            </a:extLst>
          </p:cNvPr>
          <p:cNvSpPr>
            <a:spLocks noGrp="1"/>
          </p:cNvSpPr>
          <p:nvPr>
            <p:ph type="dt" sz="half" idx="10"/>
          </p:nvPr>
        </p:nvSpPr>
        <p:spPr/>
        <p:txBody>
          <a:bodyPr/>
          <a:lstStyle/>
          <a:p>
            <a:fld id="{D5770B8D-1D40-4148-8649-90AEAD080D62}" type="datetimeFigureOut">
              <a:rPr lang="en-US" smtClean="0"/>
              <a:t>10/15/24</a:t>
            </a:fld>
            <a:endParaRPr lang="en-US"/>
          </a:p>
        </p:txBody>
      </p:sp>
      <p:sp>
        <p:nvSpPr>
          <p:cNvPr id="6" name="Footer Placeholder 5">
            <a:extLst>
              <a:ext uri="{FF2B5EF4-FFF2-40B4-BE49-F238E27FC236}">
                <a16:creationId xmlns:a16="http://schemas.microsoft.com/office/drawing/2014/main" id="{3487C906-27AE-8E32-4357-8AD7C0D0B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88EBE5-422C-4F21-93F2-98CC5C57FC78}"/>
              </a:ext>
            </a:extLst>
          </p:cNvPr>
          <p:cNvSpPr>
            <a:spLocks noGrp="1"/>
          </p:cNvSpPr>
          <p:nvPr>
            <p:ph type="sldNum" sz="quarter" idx="12"/>
          </p:nvPr>
        </p:nvSpPr>
        <p:spPr/>
        <p:txBody>
          <a:bodyPr/>
          <a:lstStyle/>
          <a:p>
            <a:fld id="{62D27F8A-9E14-C642-A457-31C44999A475}" type="slidenum">
              <a:rPr lang="en-US" smtClean="0"/>
              <a:t>‹#›</a:t>
            </a:fld>
            <a:endParaRPr lang="en-US"/>
          </a:p>
        </p:txBody>
      </p:sp>
    </p:spTree>
    <p:extLst>
      <p:ext uri="{BB962C8B-B14F-4D97-AF65-F5344CB8AC3E}">
        <p14:creationId xmlns:p14="http://schemas.microsoft.com/office/powerpoint/2010/main" val="1146194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FFA3-6CB3-B3B7-D11F-2155596493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36B3E8-93CF-6F63-AD9F-74B05BB3BF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0FE7E6-2A04-D114-274F-72DBD41DD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479AE7-DEC3-4E85-7F25-86D9B2AA552A}"/>
              </a:ext>
            </a:extLst>
          </p:cNvPr>
          <p:cNvSpPr>
            <a:spLocks noGrp="1"/>
          </p:cNvSpPr>
          <p:nvPr>
            <p:ph type="dt" sz="half" idx="10"/>
          </p:nvPr>
        </p:nvSpPr>
        <p:spPr/>
        <p:txBody>
          <a:bodyPr/>
          <a:lstStyle/>
          <a:p>
            <a:fld id="{D5770B8D-1D40-4148-8649-90AEAD080D62}" type="datetimeFigureOut">
              <a:rPr lang="en-US" smtClean="0"/>
              <a:t>10/15/24</a:t>
            </a:fld>
            <a:endParaRPr lang="en-US"/>
          </a:p>
        </p:txBody>
      </p:sp>
      <p:sp>
        <p:nvSpPr>
          <p:cNvPr id="6" name="Footer Placeholder 5">
            <a:extLst>
              <a:ext uri="{FF2B5EF4-FFF2-40B4-BE49-F238E27FC236}">
                <a16:creationId xmlns:a16="http://schemas.microsoft.com/office/drawing/2014/main" id="{05535961-520E-8286-16C9-FF416F3438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7E441E-1F35-93AE-D08D-3EBFB5A9D591}"/>
              </a:ext>
            </a:extLst>
          </p:cNvPr>
          <p:cNvSpPr>
            <a:spLocks noGrp="1"/>
          </p:cNvSpPr>
          <p:nvPr>
            <p:ph type="sldNum" sz="quarter" idx="12"/>
          </p:nvPr>
        </p:nvSpPr>
        <p:spPr/>
        <p:txBody>
          <a:bodyPr/>
          <a:lstStyle/>
          <a:p>
            <a:fld id="{62D27F8A-9E14-C642-A457-31C44999A475}" type="slidenum">
              <a:rPr lang="en-US" smtClean="0"/>
              <a:t>‹#›</a:t>
            </a:fld>
            <a:endParaRPr lang="en-US"/>
          </a:p>
        </p:txBody>
      </p:sp>
    </p:spTree>
    <p:extLst>
      <p:ext uri="{BB962C8B-B14F-4D97-AF65-F5344CB8AC3E}">
        <p14:creationId xmlns:p14="http://schemas.microsoft.com/office/powerpoint/2010/main" val="2858132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FD5A30-590F-3CA7-2AA6-1ADE360F6C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530681-700B-CEEE-ED3B-0D71A88674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9BB2E-6756-0664-736F-606696E6F2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770B8D-1D40-4148-8649-90AEAD080D62}" type="datetimeFigureOut">
              <a:rPr lang="en-US" smtClean="0"/>
              <a:t>10/15/24</a:t>
            </a:fld>
            <a:endParaRPr lang="en-US"/>
          </a:p>
        </p:txBody>
      </p:sp>
      <p:sp>
        <p:nvSpPr>
          <p:cNvPr id="5" name="Footer Placeholder 4">
            <a:extLst>
              <a:ext uri="{FF2B5EF4-FFF2-40B4-BE49-F238E27FC236}">
                <a16:creationId xmlns:a16="http://schemas.microsoft.com/office/drawing/2014/main" id="{46DB6C69-F7C7-EDA9-DBA5-D60A9CAB79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69D2DF9-CB2E-2F56-261C-9CC22C25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D27F8A-9E14-C642-A457-31C44999A475}" type="slidenum">
              <a:rPr lang="en-US" smtClean="0"/>
              <a:t>‹#›</a:t>
            </a:fld>
            <a:endParaRPr lang="en-US"/>
          </a:p>
        </p:txBody>
      </p:sp>
    </p:spTree>
    <p:extLst>
      <p:ext uri="{BB962C8B-B14F-4D97-AF65-F5344CB8AC3E}">
        <p14:creationId xmlns:p14="http://schemas.microsoft.com/office/powerpoint/2010/main" val="1223342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www.imf.org/en/Hom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3.png"/><Relationship Id="rId4" Type="http://schemas.openxmlformats.org/officeDocument/2006/relationships/image" Target="../media/image6.jpeg"/><Relationship Id="rId9"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4.jpeg"/><Relationship Id="rId7"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8.jpeg"/><Relationship Id="rId4" Type="http://schemas.openxmlformats.org/officeDocument/2006/relationships/image" Target="../media/image10.jpe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6.jpeg"/><Relationship Id="rId7" Type="http://schemas.openxmlformats.org/officeDocument/2006/relationships/image" Target="../media/image14.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2" name="Rectangle 106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F logo">
            <a:extLst>
              <a:ext uri="{FF2B5EF4-FFF2-40B4-BE49-F238E27FC236}">
                <a16:creationId xmlns:a16="http://schemas.microsoft.com/office/drawing/2014/main" id="{9AD32A5D-037E-05C1-D557-1C79EEF66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317" r="15184"/>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64" name="Rectangle 106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E543F7-962E-95DB-14C3-F38B0359E5CB}"/>
              </a:ext>
            </a:extLst>
          </p:cNvPr>
          <p:cNvSpPr>
            <a:spLocks noGrp="1"/>
          </p:cNvSpPr>
          <p:nvPr>
            <p:ph type="ctrTitle"/>
          </p:nvPr>
        </p:nvSpPr>
        <p:spPr>
          <a:xfrm>
            <a:off x="8099994" y="1515688"/>
            <a:ext cx="4088957" cy="1913312"/>
          </a:xfrm>
          <a:noFill/>
        </p:spPr>
        <p:txBody>
          <a:bodyPr>
            <a:normAutofit/>
          </a:bodyPr>
          <a:lstStyle/>
          <a:p>
            <a:r>
              <a:rPr lang="en-US" sz="4000" b="1" dirty="0">
                <a:latin typeface="+mn-lt"/>
              </a:rPr>
              <a:t>INTERNATIONAL MONETORY FUND </a:t>
            </a:r>
          </a:p>
        </p:txBody>
      </p:sp>
      <p:sp>
        <p:nvSpPr>
          <p:cNvPr id="3" name="Subtitle 2">
            <a:extLst>
              <a:ext uri="{FF2B5EF4-FFF2-40B4-BE49-F238E27FC236}">
                <a16:creationId xmlns:a16="http://schemas.microsoft.com/office/drawing/2014/main" id="{DE419B79-CDB0-E7D6-0F2C-A7CB98329042}"/>
              </a:ext>
            </a:extLst>
          </p:cNvPr>
          <p:cNvSpPr>
            <a:spLocks noGrp="1"/>
          </p:cNvSpPr>
          <p:nvPr>
            <p:ph type="subTitle" idx="1"/>
          </p:nvPr>
        </p:nvSpPr>
        <p:spPr>
          <a:xfrm>
            <a:off x="8541193" y="5075004"/>
            <a:ext cx="3445766" cy="1485319"/>
          </a:xfrm>
          <a:noFill/>
        </p:spPr>
        <p:txBody>
          <a:bodyPr>
            <a:normAutofit fontScale="92500" lnSpcReduction="20000"/>
          </a:bodyPr>
          <a:lstStyle/>
          <a:p>
            <a:pPr algn="l"/>
            <a:r>
              <a:rPr lang="en-US" sz="1600" dirty="0"/>
              <a:t>M.P </a:t>
            </a:r>
            <a:r>
              <a:rPr lang="en-US" sz="1600" dirty="0" err="1"/>
              <a:t>Akila</a:t>
            </a:r>
            <a:r>
              <a:rPr lang="en-US" sz="1600" dirty="0"/>
              <a:t> </a:t>
            </a:r>
            <a:r>
              <a:rPr lang="en-US" sz="1600" dirty="0" err="1"/>
              <a:t>Shehan</a:t>
            </a:r>
            <a:r>
              <a:rPr lang="en-US" sz="1600" dirty="0"/>
              <a:t> - 231AJG021</a:t>
            </a:r>
          </a:p>
          <a:p>
            <a:pPr algn="l"/>
            <a:r>
              <a:rPr lang="en-US" sz="1600" dirty="0"/>
              <a:t>Lahiru </a:t>
            </a:r>
            <a:r>
              <a:rPr lang="en-US" sz="1600" dirty="0" err="1"/>
              <a:t>Muthuarachchi</a:t>
            </a:r>
            <a:r>
              <a:rPr lang="en-US" sz="1600" dirty="0"/>
              <a:t> - 231AJG022</a:t>
            </a:r>
          </a:p>
          <a:p>
            <a:pPr algn="l"/>
            <a:r>
              <a:rPr lang="en-US" sz="1600" dirty="0" err="1"/>
              <a:t>Malshi</a:t>
            </a:r>
            <a:r>
              <a:rPr lang="en-US" sz="1600" dirty="0"/>
              <a:t> </a:t>
            </a:r>
            <a:r>
              <a:rPr lang="en-US" sz="1600" dirty="0" err="1"/>
              <a:t>Rathnawardhana</a:t>
            </a:r>
            <a:r>
              <a:rPr lang="en-US" sz="1600" dirty="0"/>
              <a:t>- 231AJG011</a:t>
            </a:r>
          </a:p>
          <a:p>
            <a:pPr algn="l"/>
            <a:r>
              <a:rPr lang="en-US" sz="1600" dirty="0"/>
              <a:t>Vishnu Sharma Nanda : 231AJG024</a:t>
            </a:r>
          </a:p>
          <a:p>
            <a:pPr algn="l"/>
            <a:r>
              <a:rPr lang="en-US" sz="1600" dirty="0"/>
              <a:t>Jude </a:t>
            </a:r>
            <a:r>
              <a:rPr lang="en-US" sz="1600" dirty="0" err="1"/>
              <a:t>Saji</a:t>
            </a:r>
            <a:r>
              <a:rPr lang="en-US" sz="1600" dirty="0"/>
              <a:t>  : 231AJG029</a:t>
            </a:r>
          </a:p>
        </p:txBody>
      </p:sp>
    </p:spTree>
    <p:extLst>
      <p:ext uri="{BB962C8B-B14F-4D97-AF65-F5344CB8AC3E}">
        <p14:creationId xmlns:p14="http://schemas.microsoft.com/office/powerpoint/2010/main" val="3455177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8B9-24D5-9413-CA31-A119DEFBA16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latin typeface="+mj-lt"/>
                <a:ea typeface="+mj-ea"/>
                <a:cs typeface="+mj-cs"/>
              </a:rPr>
              <a:t>Future of IMF: Challenges  </a:t>
            </a:r>
          </a:p>
        </p:txBody>
      </p:sp>
      <p:graphicFrame>
        <p:nvGraphicFramePr>
          <p:cNvPr id="4" name="Content Placeholder 3">
            <a:extLst>
              <a:ext uri="{FF2B5EF4-FFF2-40B4-BE49-F238E27FC236}">
                <a16:creationId xmlns:a16="http://schemas.microsoft.com/office/drawing/2014/main" id="{B5834EE5-C978-95DC-48BC-5A795911997C}"/>
              </a:ext>
            </a:extLst>
          </p:cNvPr>
          <p:cNvGraphicFramePr>
            <a:graphicFrameLocks noGrp="1"/>
          </p:cNvGraphicFramePr>
          <p:nvPr>
            <p:ph idx="1"/>
            <p:extLst>
              <p:ext uri="{D42A27DB-BD31-4B8C-83A1-F6EECF244321}">
                <p14:modId xmlns:p14="http://schemas.microsoft.com/office/powerpoint/2010/main" val="3471748940"/>
              </p:ext>
            </p:extLst>
          </p:nvPr>
        </p:nvGraphicFramePr>
        <p:xfrm>
          <a:off x="305013" y="248038"/>
          <a:ext cx="11581974" cy="5141362"/>
        </p:xfrm>
        <a:graphic>
          <a:graphicData uri="http://schemas.openxmlformats.org/drawingml/2006/table">
            <a:tbl>
              <a:tblPr firstRow="1" firstCol="1" bandRow="1">
                <a:solidFill>
                  <a:srgbClr val="F2F2F2">
                    <a:alpha val="30196"/>
                  </a:srgbClr>
                </a:solidFill>
                <a:tableStyleId>{5C22544A-7EE6-4342-B048-85BDC9FD1C3A}</a:tableStyleId>
              </a:tblPr>
              <a:tblGrid>
                <a:gridCol w="4934243">
                  <a:extLst>
                    <a:ext uri="{9D8B030D-6E8A-4147-A177-3AD203B41FA5}">
                      <a16:colId xmlns:a16="http://schemas.microsoft.com/office/drawing/2014/main" val="455456895"/>
                    </a:ext>
                  </a:extLst>
                </a:gridCol>
                <a:gridCol w="6647731">
                  <a:extLst>
                    <a:ext uri="{9D8B030D-6E8A-4147-A177-3AD203B41FA5}">
                      <a16:colId xmlns:a16="http://schemas.microsoft.com/office/drawing/2014/main" val="4013567894"/>
                    </a:ext>
                  </a:extLst>
                </a:gridCol>
              </a:tblGrid>
              <a:tr h="548604">
                <a:tc>
                  <a:txBody>
                    <a:bodyPr/>
                    <a:lstStyle/>
                    <a:p>
                      <a:pPr algn="ctr">
                        <a:lnSpc>
                          <a:spcPct val="100000"/>
                        </a:lnSpc>
                        <a:spcAft>
                          <a:spcPts val="800"/>
                        </a:spcAft>
                      </a:pPr>
                      <a:r>
                        <a:rPr lang="en-US" sz="1400" b="1" kern="0" cap="none" spc="0">
                          <a:solidFill>
                            <a:schemeClr val="bg1"/>
                          </a:solidFill>
                          <a:effectLst/>
                          <a:latin typeface=" times new roman"/>
                        </a:rPr>
                        <a:t>Challenges</a:t>
                      </a:r>
                      <a:endParaRPr lang="en-US" sz="1400" b="1" kern="100" cap="none" spc="0">
                        <a:solidFill>
                          <a:schemeClr val="bg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algn="ctr">
                        <a:lnSpc>
                          <a:spcPct val="100000"/>
                        </a:lnSpc>
                        <a:spcAft>
                          <a:spcPts val="800"/>
                        </a:spcAft>
                      </a:pPr>
                      <a:r>
                        <a:rPr lang="en-US" sz="1400" b="1" kern="0" cap="none" spc="0">
                          <a:solidFill>
                            <a:schemeClr val="bg1"/>
                          </a:solidFill>
                          <a:effectLst/>
                          <a:latin typeface=" times new roman"/>
                        </a:rPr>
                        <a:t>Description</a:t>
                      </a:r>
                      <a:endParaRPr lang="en-US" sz="1400" b="1" kern="100" cap="none" spc="0">
                        <a:solidFill>
                          <a:schemeClr val="bg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668436249"/>
                  </a:ext>
                </a:extLst>
              </a:tr>
              <a:tr h="812852">
                <a:tc>
                  <a:txBody>
                    <a:bodyPr/>
                    <a:lstStyle/>
                    <a:p>
                      <a:pPr>
                        <a:lnSpc>
                          <a:spcPct val="100000"/>
                        </a:lnSpc>
                        <a:spcAft>
                          <a:spcPts val="800"/>
                        </a:spcAft>
                      </a:pPr>
                      <a:r>
                        <a:rPr lang="en-US" sz="1400" kern="0" cap="none" spc="0" dirty="0">
                          <a:solidFill>
                            <a:schemeClr val="tx1"/>
                          </a:solidFill>
                          <a:effectLst/>
                          <a:latin typeface=" times new roman"/>
                        </a:rPr>
                        <a:t>Global Economic Uncertainty</a:t>
                      </a:r>
                      <a:endParaRPr lang="en-US" sz="1400"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nSpc>
                          <a:spcPct val="100000"/>
                        </a:lnSpc>
                        <a:spcAft>
                          <a:spcPts val="800"/>
                        </a:spcAft>
                      </a:pPr>
                      <a:r>
                        <a:rPr lang="en-US" sz="1400" kern="0" cap="none" spc="0">
                          <a:solidFill>
                            <a:schemeClr val="tx1"/>
                          </a:solidFill>
                          <a:effectLst/>
                          <a:latin typeface=" times new roman"/>
                        </a:rPr>
                        <a:t>The IMF faces difficulties managing inflationary pressures and geopolitical tensions, especially between the U.S. and China, which may complicate global recovery efforts.</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556233975"/>
                  </a:ext>
                </a:extLst>
              </a:tr>
              <a:tr h="812852">
                <a:tc>
                  <a:txBody>
                    <a:bodyPr/>
                    <a:lstStyle/>
                    <a:p>
                      <a:pPr>
                        <a:lnSpc>
                          <a:spcPct val="100000"/>
                        </a:lnSpc>
                        <a:spcAft>
                          <a:spcPts val="800"/>
                        </a:spcAft>
                      </a:pPr>
                      <a:r>
                        <a:rPr lang="en-US" sz="1400" kern="0" cap="none" spc="0">
                          <a:solidFill>
                            <a:schemeClr val="tx1"/>
                          </a:solidFill>
                          <a:effectLst/>
                          <a:latin typeface=" times new roman"/>
                        </a:rPr>
                        <a:t>Debt Crises in Developing Countries</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nSpc>
                          <a:spcPct val="100000"/>
                        </a:lnSpc>
                        <a:spcAft>
                          <a:spcPts val="800"/>
                        </a:spcAft>
                      </a:pPr>
                      <a:r>
                        <a:rPr lang="en-US" sz="1400" kern="0" cap="none" spc="0">
                          <a:solidFill>
                            <a:schemeClr val="tx1"/>
                          </a:solidFill>
                          <a:effectLst/>
                          <a:latin typeface=" times new roman"/>
                        </a:rPr>
                        <a:t>The IMF is focused on monitoring the debt sustainability in developing economies, ensuring that financial aid reaches the nations most in need.</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57831397"/>
                  </a:ext>
                </a:extLst>
              </a:tr>
              <a:tr h="812852">
                <a:tc>
                  <a:txBody>
                    <a:bodyPr/>
                    <a:lstStyle/>
                    <a:p>
                      <a:pPr>
                        <a:lnSpc>
                          <a:spcPct val="100000"/>
                        </a:lnSpc>
                        <a:spcAft>
                          <a:spcPts val="800"/>
                        </a:spcAft>
                      </a:pPr>
                      <a:r>
                        <a:rPr lang="en-US" sz="1400" kern="0" cap="none" spc="0" dirty="0">
                          <a:solidFill>
                            <a:schemeClr val="tx1"/>
                          </a:solidFill>
                          <a:effectLst/>
                          <a:latin typeface=" times new roman"/>
                        </a:rPr>
                        <a:t>Global Inequality</a:t>
                      </a:r>
                      <a:endParaRPr lang="en-US" sz="1400"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nSpc>
                          <a:spcPct val="100000"/>
                        </a:lnSpc>
                        <a:spcAft>
                          <a:spcPts val="800"/>
                        </a:spcAft>
                      </a:pPr>
                      <a:r>
                        <a:rPr lang="en-US" sz="1400" kern="0" cap="none" spc="0">
                          <a:solidFill>
                            <a:schemeClr val="tx1"/>
                          </a:solidFill>
                          <a:effectLst/>
                          <a:latin typeface=" times new roman"/>
                        </a:rPr>
                        <a:t>IMF policies are sometimes criticized for exacerbating economic divides in countries with significant social and economic disparities, potentially widening inequality.</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814023458"/>
                  </a:ext>
                </a:extLst>
              </a:tr>
              <a:tr h="1077101">
                <a:tc>
                  <a:txBody>
                    <a:bodyPr/>
                    <a:lstStyle/>
                    <a:p>
                      <a:pPr>
                        <a:lnSpc>
                          <a:spcPct val="100000"/>
                        </a:lnSpc>
                        <a:spcAft>
                          <a:spcPts val="800"/>
                        </a:spcAft>
                      </a:pPr>
                      <a:r>
                        <a:rPr lang="en-US" sz="1400" kern="0" cap="none" spc="0">
                          <a:solidFill>
                            <a:schemeClr val="tx1"/>
                          </a:solidFill>
                          <a:effectLst/>
                          <a:latin typeface=" times new roman"/>
                        </a:rPr>
                        <a:t>Climate Change</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nSpc>
                          <a:spcPct val="100000"/>
                        </a:lnSpc>
                        <a:spcAft>
                          <a:spcPts val="800"/>
                        </a:spcAft>
                      </a:pPr>
                      <a:r>
                        <a:rPr lang="en-US" sz="1400" kern="0" cap="none" spc="0">
                          <a:solidFill>
                            <a:schemeClr val="tx1"/>
                          </a:solidFill>
                          <a:effectLst/>
                          <a:latin typeface=" times new roman"/>
                        </a:rPr>
                        <a:t>The IMF is incorporating greater resilience into its programs to address the growing impact of climate change, particularly in vulnerable countries, which poses a risk to long-term economic stability.</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043091614"/>
                  </a:ext>
                </a:extLst>
              </a:tr>
              <a:tr h="1077101">
                <a:tc>
                  <a:txBody>
                    <a:bodyPr/>
                    <a:lstStyle/>
                    <a:p>
                      <a:pPr>
                        <a:lnSpc>
                          <a:spcPct val="100000"/>
                        </a:lnSpc>
                        <a:spcAft>
                          <a:spcPts val="800"/>
                        </a:spcAft>
                      </a:pPr>
                      <a:r>
                        <a:rPr lang="en-US" sz="1400" kern="0" cap="none" spc="0">
                          <a:solidFill>
                            <a:schemeClr val="tx1"/>
                          </a:solidFill>
                          <a:effectLst/>
                          <a:latin typeface=" times new roman"/>
                        </a:rPr>
                        <a:t>Disruption of Technology</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nSpc>
                          <a:spcPct val="100000"/>
                        </a:lnSpc>
                        <a:spcAft>
                          <a:spcPts val="800"/>
                        </a:spcAft>
                      </a:pPr>
                      <a:r>
                        <a:rPr lang="en-US" sz="1400" kern="0" cap="none" spc="0" dirty="0">
                          <a:solidFill>
                            <a:schemeClr val="tx1"/>
                          </a:solidFill>
                          <a:effectLst/>
                          <a:latin typeface=" times new roman"/>
                        </a:rPr>
                        <a:t>The IMF is addressing challenges posed by emerging technologies like artificial intelligence, working to prevent financial volatility and maintain global economic stability in the face of technological breakthroughs.</a:t>
                      </a:r>
                      <a:endParaRPr lang="en-US" sz="1400"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3636261237"/>
                  </a:ext>
                </a:extLst>
              </a:tr>
            </a:tbl>
          </a:graphicData>
        </a:graphic>
      </p:graphicFrame>
      <p:graphicFrame>
        <p:nvGraphicFramePr>
          <p:cNvPr id="3" name="Table 2">
            <a:extLst>
              <a:ext uri="{FF2B5EF4-FFF2-40B4-BE49-F238E27FC236}">
                <a16:creationId xmlns:a16="http://schemas.microsoft.com/office/drawing/2014/main" id="{05CD3DC0-3DEE-6CA4-E631-7DF60B5C6B8A}"/>
              </a:ext>
            </a:extLst>
          </p:cNvPr>
          <p:cNvGraphicFramePr>
            <a:graphicFrameLocks noGrp="1"/>
          </p:cNvGraphicFramePr>
          <p:nvPr>
            <p:extLst>
              <p:ext uri="{D42A27DB-BD31-4B8C-83A1-F6EECF244321}">
                <p14:modId xmlns:p14="http://schemas.microsoft.com/office/powerpoint/2010/main" val="839480570"/>
              </p:ext>
            </p:extLst>
          </p:nvPr>
        </p:nvGraphicFramePr>
        <p:xfrm>
          <a:off x="305013" y="6196208"/>
          <a:ext cx="11581974" cy="5141364"/>
        </p:xfrm>
        <a:graphic>
          <a:graphicData uri="http://schemas.openxmlformats.org/drawingml/2006/table">
            <a:tbl>
              <a:tblPr firstRow="1" firstCol="1" bandRow="1">
                <a:solidFill>
                  <a:schemeClr val="bg1">
                    <a:lumMod val="95000"/>
                  </a:schemeClr>
                </a:solidFill>
                <a:tableStyleId>{5C22544A-7EE6-4342-B048-85BDC9FD1C3A}</a:tableStyleId>
              </a:tblPr>
              <a:tblGrid>
                <a:gridCol w="5790987">
                  <a:extLst>
                    <a:ext uri="{9D8B030D-6E8A-4147-A177-3AD203B41FA5}">
                      <a16:colId xmlns:a16="http://schemas.microsoft.com/office/drawing/2014/main" val="2060200291"/>
                    </a:ext>
                  </a:extLst>
                </a:gridCol>
                <a:gridCol w="5790987">
                  <a:extLst>
                    <a:ext uri="{9D8B030D-6E8A-4147-A177-3AD203B41FA5}">
                      <a16:colId xmlns:a16="http://schemas.microsoft.com/office/drawing/2014/main" val="519336683"/>
                    </a:ext>
                  </a:extLst>
                </a:gridCol>
              </a:tblGrid>
              <a:tr h="634244">
                <a:tc>
                  <a:txBody>
                    <a:bodyPr/>
                    <a:lstStyle/>
                    <a:p>
                      <a:pPr>
                        <a:lnSpc>
                          <a:spcPct val="115000"/>
                        </a:lnSpc>
                        <a:spcAft>
                          <a:spcPts val="800"/>
                        </a:spcAft>
                      </a:pPr>
                      <a:r>
                        <a:rPr lang="en-US" sz="1900" b="1" kern="100" cap="none" spc="0" dirty="0">
                          <a:solidFill>
                            <a:schemeClr val="tx1"/>
                          </a:solidFill>
                          <a:effectLst/>
                          <a:latin typeface=" times new roman"/>
                          <a:ea typeface="Aptos" panose="020B0004020202020204" pitchFamily="34" charset="0"/>
                          <a:cs typeface="Iskoola Pota" panose="020B0502040204020203" pitchFamily="34" charset="0"/>
                        </a:rPr>
                        <a:t>Opportunities </a:t>
                      </a:r>
                    </a:p>
                  </a:txBody>
                  <a:tcPr marL="75979" marR="81406" marT="21708" marB="16281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nSpc>
                          <a:spcPct val="115000"/>
                        </a:lnSpc>
                        <a:spcAft>
                          <a:spcPts val="800"/>
                        </a:spcAft>
                      </a:pPr>
                      <a:r>
                        <a:rPr lang="en-US" sz="1900" b="1" kern="100" cap="none" spc="0">
                          <a:solidFill>
                            <a:schemeClr val="tx1"/>
                          </a:solidFill>
                          <a:effectLst/>
                          <a:latin typeface=" times new roman"/>
                        </a:rPr>
                        <a:t>Description </a:t>
                      </a:r>
                      <a:endParaRPr lang="en-US" sz="1900" b="1"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718652085"/>
                  </a:ext>
                </a:extLst>
              </a:tr>
              <a:tr h="1126780">
                <a:tc>
                  <a:txBody>
                    <a:bodyPr/>
                    <a:lstStyle/>
                    <a:p>
                      <a:pPr>
                        <a:lnSpc>
                          <a:spcPct val="115000"/>
                        </a:lnSpc>
                        <a:spcAft>
                          <a:spcPts val="800"/>
                        </a:spcAft>
                      </a:pPr>
                      <a:r>
                        <a:rPr lang="en-US" sz="1400" b="1" kern="0" cap="none" spc="0" dirty="0">
                          <a:solidFill>
                            <a:schemeClr val="tx1"/>
                          </a:solidFill>
                          <a:effectLst/>
                          <a:latin typeface=" times new roman"/>
                        </a:rPr>
                        <a:t>Inclusive Growth and Poverty Reduction</a:t>
                      </a:r>
                      <a:endParaRPr lang="en-US" sz="1400" b="1"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nSpc>
                          <a:spcPct val="115000"/>
                        </a:lnSpc>
                        <a:spcAft>
                          <a:spcPts val="800"/>
                        </a:spcAft>
                      </a:pPr>
                      <a:r>
                        <a:rPr lang="en-US" sz="1400" kern="0" cap="none" spc="0" dirty="0">
                          <a:solidFill>
                            <a:schemeClr val="tx1"/>
                          </a:solidFill>
                          <a:effectLst/>
                          <a:latin typeface=" times new roman"/>
                        </a:rPr>
                        <a:t>The IMF promotes inclusive growth, focusing on job creation, healthcare, and education, particularly in developing countries, to reduce inequality and foster economic development.</a:t>
                      </a:r>
                      <a:endParaRPr lang="en-US" sz="1400"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975064625"/>
                  </a:ext>
                </a:extLst>
              </a:tr>
              <a:tr h="1126780">
                <a:tc>
                  <a:txBody>
                    <a:bodyPr/>
                    <a:lstStyle/>
                    <a:p>
                      <a:pPr>
                        <a:lnSpc>
                          <a:spcPct val="115000"/>
                        </a:lnSpc>
                        <a:spcAft>
                          <a:spcPts val="800"/>
                        </a:spcAft>
                      </a:pPr>
                      <a:r>
                        <a:rPr lang="en-US" sz="1400" b="1" kern="0" cap="none" spc="0">
                          <a:solidFill>
                            <a:schemeClr val="tx1"/>
                          </a:solidFill>
                          <a:effectLst/>
                          <a:latin typeface=" times new roman"/>
                        </a:rPr>
                        <a:t>Enhancing Monetary Stability</a:t>
                      </a:r>
                      <a:endParaRPr lang="en-US" sz="1400" b="1"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nSpc>
                          <a:spcPct val="115000"/>
                        </a:lnSpc>
                        <a:spcAft>
                          <a:spcPts val="800"/>
                        </a:spcAft>
                      </a:pPr>
                      <a:r>
                        <a:rPr lang="en-US" sz="1400" kern="0" cap="none" spc="0">
                          <a:solidFill>
                            <a:schemeClr val="tx1"/>
                          </a:solidFill>
                          <a:effectLst/>
                          <a:latin typeface=" times new roman"/>
                        </a:rPr>
                        <a:t>By identifying and addressing vulnerabilities in the global financial system, the IMF contributes to maintaining international monetary stability and preventing financial crises.</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851497516"/>
                  </a:ext>
                </a:extLst>
              </a:tr>
              <a:tr h="1126780">
                <a:tc>
                  <a:txBody>
                    <a:bodyPr/>
                    <a:lstStyle/>
                    <a:p>
                      <a:pPr>
                        <a:lnSpc>
                          <a:spcPct val="115000"/>
                        </a:lnSpc>
                        <a:spcAft>
                          <a:spcPts val="800"/>
                        </a:spcAft>
                      </a:pPr>
                      <a:r>
                        <a:rPr lang="en-US" sz="1400" b="1" kern="0" cap="none" spc="0">
                          <a:solidFill>
                            <a:schemeClr val="tx1"/>
                          </a:solidFill>
                          <a:effectLst/>
                          <a:latin typeface=" times new roman"/>
                        </a:rPr>
                        <a:t>Making Use of Technology</a:t>
                      </a:r>
                      <a:endParaRPr lang="en-US" sz="1400" b="1"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nSpc>
                          <a:spcPct val="115000"/>
                        </a:lnSpc>
                        <a:spcAft>
                          <a:spcPts val="800"/>
                        </a:spcAft>
                      </a:pPr>
                      <a:r>
                        <a:rPr lang="en-US" sz="1400" kern="0" cap="none" spc="0">
                          <a:solidFill>
                            <a:schemeClr val="tx1"/>
                          </a:solidFill>
                          <a:effectLst/>
                          <a:latin typeface=" times new roman"/>
                        </a:rPr>
                        <a:t>The IMF sees potential in leveraging technological advances to improve global financial systems, foster innovation, and enhance economic efficiency.</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442284987"/>
                  </a:ext>
                </a:extLst>
              </a:tr>
              <a:tr h="1126780">
                <a:tc>
                  <a:txBody>
                    <a:bodyPr/>
                    <a:lstStyle/>
                    <a:p>
                      <a:pPr>
                        <a:lnSpc>
                          <a:spcPct val="115000"/>
                        </a:lnSpc>
                        <a:spcAft>
                          <a:spcPts val="800"/>
                        </a:spcAft>
                      </a:pPr>
                      <a:r>
                        <a:rPr lang="en-US" sz="1400" b="1" kern="0" cap="none" spc="0">
                          <a:solidFill>
                            <a:schemeClr val="tx1"/>
                          </a:solidFill>
                          <a:effectLst/>
                          <a:latin typeface=" times new roman"/>
                        </a:rPr>
                        <a:t>Leading International Collaboration</a:t>
                      </a:r>
                      <a:endParaRPr lang="en-US" sz="1400" b="1"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nSpc>
                          <a:spcPct val="115000"/>
                        </a:lnSpc>
                        <a:spcAft>
                          <a:spcPts val="800"/>
                        </a:spcAft>
                      </a:pPr>
                      <a:r>
                        <a:rPr lang="en-US" sz="1400" kern="0" cap="none" spc="0" dirty="0">
                          <a:solidFill>
                            <a:schemeClr val="tx1"/>
                          </a:solidFill>
                          <a:effectLst/>
                          <a:latin typeface=" times new roman"/>
                        </a:rPr>
                        <a:t>The IMF plays a key role in fostering global financial regulation, promoting international cooperation, and ensuring financial stability, which is vital for addressing cross-border economic challenges.</a:t>
                      </a:r>
                      <a:endParaRPr lang="en-US" sz="1400"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878165949"/>
                  </a:ext>
                </a:extLst>
              </a:tr>
            </a:tbl>
          </a:graphicData>
        </a:graphic>
      </p:graphicFrame>
    </p:spTree>
    <p:extLst>
      <p:ext uri="{BB962C8B-B14F-4D97-AF65-F5344CB8AC3E}">
        <p14:creationId xmlns:p14="http://schemas.microsoft.com/office/powerpoint/2010/main" val="220292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F4B363-E6A4-316A-9859-6491845AD786}"/>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Future of IMF: </a:t>
            </a:r>
            <a:r>
              <a:rPr lang="en-US" sz="4000" b="1" dirty="0">
                <a:solidFill>
                  <a:srgbClr val="FFFFFF"/>
                </a:solidFill>
                <a:latin typeface="+mj-lt"/>
                <a:ea typeface="+mj-ea"/>
                <a:cs typeface="+mj-cs"/>
              </a:rPr>
              <a:t>Opportunities </a:t>
            </a:r>
            <a:r>
              <a:rPr lang="en-US" sz="4000" b="1" kern="1200" dirty="0">
                <a:solidFill>
                  <a:srgbClr val="FFFFFF"/>
                </a:solidFill>
                <a:latin typeface="+mj-lt"/>
                <a:ea typeface="+mj-ea"/>
                <a:cs typeface="+mj-cs"/>
              </a:rPr>
              <a:t> </a:t>
            </a:r>
          </a:p>
        </p:txBody>
      </p:sp>
      <p:graphicFrame>
        <p:nvGraphicFramePr>
          <p:cNvPr id="2" name="Table 1">
            <a:extLst>
              <a:ext uri="{FF2B5EF4-FFF2-40B4-BE49-F238E27FC236}">
                <a16:creationId xmlns:a16="http://schemas.microsoft.com/office/drawing/2014/main" id="{898D04C9-9F10-170B-67BD-808197F3FB5F}"/>
              </a:ext>
            </a:extLst>
          </p:cNvPr>
          <p:cNvGraphicFramePr>
            <a:graphicFrameLocks noGrp="1"/>
          </p:cNvGraphicFramePr>
          <p:nvPr>
            <p:extLst>
              <p:ext uri="{D42A27DB-BD31-4B8C-83A1-F6EECF244321}">
                <p14:modId xmlns:p14="http://schemas.microsoft.com/office/powerpoint/2010/main" val="3274834246"/>
              </p:ext>
            </p:extLst>
          </p:nvPr>
        </p:nvGraphicFramePr>
        <p:xfrm>
          <a:off x="177801" y="989208"/>
          <a:ext cx="11581974" cy="5141364"/>
        </p:xfrm>
        <a:graphic>
          <a:graphicData uri="http://schemas.openxmlformats.org/drawingml/2006/table">
            <a:tbl>
              <a:tblPr firstRow="1" firstCol="1" bandRow="1">
                <a:solidFill>
                  <a:schemeClr val="bg1">
                    <a:lumMod val="95000"/>
                  </a:schemeClr>
                </a:solidFill>
                <a:tableStyleId>{5C22544A-7EE6-4342-B048-85BDC9FD1C3A}</a:tableStyleId>
              </a:tblPr>
              <a:tblGrid>
                <a:gridCol w="5790987">
                  <a:extLst>
                    <a:ext uri="{9D8B030D-6E8A-4147-A177-3AD203B41FA5}">
                      <a16:colId xmlns:a16="http://schemas.microsoft.com/office/drawing/2014/main" val="2060200291"/>
                    </a:ext>
                  </a:extLst>
                </a:gridCol>
                <a:gridCol w="5790987">
                  <a:extLst>
                    <a:ext uri="{9D8B030D-6E8A-4147-A177-3AD203B41FA5}">
                      <a16:colId xmlns:a16="http://schemas.microsoft.com/office/drawing/2014/main" val="519336683"/>
                    </a:ext>
                  </a:extLst>
                </a:gridCol>
              </a:tblGrid>
              <a:tr h="634244">
                <a:tc>
                  <a:txBody>
                    <a:bodyPr/>
                    <a:lstStyle/>
                    <a:p>
                      <a:pPr>
                        <a:lnSpc>
                          <a:spcPct val="115000"/>
                        </a:lnSpc>
                        <a:spcAft>
                          <a:spcPts val="800"/>
                        </a:spcAft>
                      </a:pPr>
                      <a:r>
                        <a:rPr lang="en-US" sz="1900" b="1" kern="100" cap="none" spc="0" dirty="0">
                          <a:solidFill>
                            <a:schemeClr val="tx1"/>
                          </a:solidFill>
                          <a:effectLst/>
                          <a:latin typeface=" times new roman"/>
                          <a:ea typeface="Aptos" panose="020B0004020202020204" pitchFamily="34" charset="0"/>
                          <a:cs typeface="Iskoola Pota" panose="020B0502040204020203" pitchFamily="34" charset="0"/>
                        </a:rPr>
                        <a:t>Opportunities </a:t>
                      </a:r>
                    </a:p>
                  </a:txBody>
                  <a:tcPr marL="75979" marR="81406" marT="21708" marB="16281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nSpc>
                          <a:spcPct val="115000"/>
                        </a:lnSpc>
                        <a:spcAft>
                          <a:spcPts val="800"/>
                        </a:spcAft>
                      </a:pPr>
                      <a:r>
                        <a:rPr lang="en-US" sz="1900" b="1" kern="100" cap="none" spc="0">
                          <a:solidFill>
                            <a:schemeClr val="tx1"/>
                          </a:solidFill>
                          <a:effectLst/>
                          <a:latin typeface=" times new roman"/>
                        </a:rPr>
                        <a:t>Description </a:t>
                      </a:r>
                      <a:endParaRPr lang="en-US" sz="1900" b="1"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718652085"/>
                  </a:ext>
                </a:extLst>
              </a:tr>
              <a:tr h="1126780">
                <a:tc>
                  <a:txBody>
                    <a:bodyPr/>
                    <a:lstStyle/>
                    <a:p>
                      <a:pPr>
                        <a:lnSpc>
                          <a:spcPct val="115000"/>
                        </a:lnSpc>
                        <a:spcAft>
                          <a:spcPts val="800"/>
                        </a:spcAft>
                      </a:pPr>
                      <a:r>
                        <a:rPr lang="en-US" sz="1400" b="1" kern="0" cap="none" spc="0" dirty="0">
                          <a:solidFill>
                            <a:schemeClr val="tx1"/>
                          </a:solidFill>
                          <a:effectLst/>
                          <a:latin typeface=" times new roman"/>
                        </a:rPr>
                        <a:t>Inclusive Growth and Poverty Reduction</a:t>
                      </a:r>
                      <a:endParaRPr lang="en-US" sz="1400" b="1"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nSpc>
                          <a:spcPct val="115000"/>
                        </a:lnSpc>
                        <a:spcAft>
                          <a:spcPts val="800"/>
                        </a:spcAft>
                      </a:pPr>
                      <a:r>
                        <a:rPr lang="en-US" sz="1400" kern="0" cap="none" spc="0" dirty="0">
                          <a:solidFill>
                            <a:schemeClr val="tx1"/>
                          </a:solidFill>
                          <a:effectLst/>
                          <a:latin typeface=" times new roman"/>
                        </a:rPr>
                        <a:t>The IMF promotes inclusive growth, focusing on job creation, healthcare, and education, particularly in developing countries, to reduce inequality and foster economic development.</a:t>
                      </a:r>
                      <a:endParaRPr lang="en-US" sz="1400"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975064625"/>
                  </a:ext>
                </a:extLst>
              </a:tr>
              <a:tr h="1126780">
                <a:tc>
                  <a:txBody>
                    <a:bodyPr/>
                    <a:lstStyle/>
                    <a:p>
                      <a:pPr>
                        <a:lnSpc>
                          <a:spcPct val="115000"/>
                        </a:lnSpc>
                        <a:spcAft>
                          <a:spcPts val="800"/>
                        </a:spcAft>
                      </a:pPr>
                      <a:r>
                        <a:rPr lang="en-US" sz="1400" b="1" kern="0" cap="none" spc="0">
                          <a:solidFill>
                            <a:schemeClr val="tx1"/>
                          </a:solidFill>
                          <a:effectLst/>
                          <a:latin typeface=" times new roman"/>
                        </a:rPr>
                        <a:t>Enhancing Monetary Stability</a:t>
                      </a:r>
                      <a:endParaRPr lang="en-US" sz="1400" b="1"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nSpc>
                          <a:spcPct val="115000"/>
                        </a:lnSpc>
                        <a:spcAft>
                          <a:spcPts val="800"/>
                        </a:spcAft>
                      </a:pPr>
                      <a:r>
                        <a:rPr lang="en-US" sz="1400" kern="0" cap="none" spc="0">
                          <a:solidFill>
                            <a:schemeClr val="tx1"/>
                          </a:solidFill>
                          <a:effectLst/>
                          <a:latin typeface=" times new roman"/>
                        </a:rPr>
                        <a:t>By identifying and addressing vulnerabilities in the global financial system, the IMF contributes to maintaining international monetary stability and preventing financial crises.</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851497516"/>
                  </a:ext>
                </a:extLst>
              </a:tr>
              <a:tr h="1126780">
                <a:tc>
                  <a:txBody>
                    <a:bodyPr/>
                    <a:lstStyle/>
                    <a:p>
                      <a:pPr>
                        <a:lnSpc>
                          <a:spcPct val="115000"/>
                        </a:lnSpc>
                        <a:spcAft>
                          <a:spcPts val="800"/>
                        </a:spcAft>
                      </a:pPr>
                      <a:r>
                        <a:rPr lang="en-US" sz="1400" b="1" kern="0" cap="none" spc="0">
                          <a:solidFill>
                            <a:schemeClr val="tx1"/>
                          </a:solidFill>
                          <a:effectLst/>
                          <a:latin typeface=" times new roman"/>
                        </a:rPr>
                        <a:t>Making Use of Technology</a:t>
                      </a:r>
                      <a:endParaRPr lang="en-US" sz="1400" b="1"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nSpc>
                          <a:spcPct val="115000"/>
                        </a:lnSpc>
                        <a:spcAft>
                          <a:spcPts val="800"/>
                        </a:spcAft>
                      </a:pPr>
                      <a:r>
                        <a:rPr lang="en-US" sz="1400" kern="0" cap="none" spc="0">
                          <a:solidFill>
                            <a:schemeClr val="tx1"/>
                          </a:solidFill>
                          <a:effectLst/>
                          <a:latin typeface=" times new roman"/>
                        </a:rPr>
                        <a:t>The IMF sees potential in leveraging technological advances to improve global financial systems, foster innovation, and enhance economic efficiency.</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442284987"/>
                  </a:ext>
                </a:extLst>
              </a:tr>
              <a:tr h="1126780">
                <a:tc>
                  <a:txBody>
                    <a:bodyPr/>
                    <a:lstStyle/>
                    <a:p>
                      <a:pPr>
                        <a:lnSpc>
                          <a:spcPct val="115000"/>
                        </a:lnSpc>
                        <a:spcAft>
                          <a:spcPts val="800"/>
                        </a:spcAft>
                      </a:pPr>
                      <a:r>
                        <a:rPr lang="en-US" sz="1400" b="1" kern="0" cap="none" spc="0">
                          <a:solidFill>
                            <a:schemeClr val="tx1"/>
                          </a:solidFill>
                          <a:effectLst/>
                          <a:latin typeface=" times new roman"/>
                        </a:rPr>
                        <a:t>Leading International Collaboration</a:t>
                      </a:r>
                      <a:endParaRPr lang="en-US" sz="1400" b="1"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nSpc>
                          <a:spcPct val="115000"/>
                        </a:lnSpc>
                        <a:spcAft>
                          <a:spcPts val="800"/>
                        </a:spcAft>
                      </a:pPr>
                      <a:r>
                        <a:rPr lang="en-US" sz="1400" kern="0" cap="none" spc="0" dirty="0">
                          <a:solidFill>
                            <a:schemeClr val="tx1"/>
                          </a:solidFill>
                          <a:effectLst/>
                          <a:latin typeface=" times new roman"/>
                        </a:rPr>
                        <a:t>The IMF plays a key role in fostering global financial regulation, promoting international cooperation, and ensuring financial stability, which is vital for addressing cross-border economic challenges.</a:t>
                      </a:r>
                      <a:endParaRPr lang="en-US" sz="1400"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75979" marR="81406" marT="21708" marB="162812">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878165949"/>
                  </a:ext>
                </a:extLst>
              </a:tr>
            </a:tbl>
          </a:graphicData>
        </a:graphic>
      </p:graphicFrame>
      <p:graphicFrame>
        <p:nvGraphicFramePr>
          <p:cNvPr id="3" name="Content Placeholder 3">
            <a:extLst>
              <a:ext uri="{FF2B5EF4-FFF2-40B4-BE49-F238E27FC236}">
                <a16:creationId xmlns:a16="http://schemas.microsoft.com/office/drawing/2014/main" id="{5092ED65-36B4-8814-D333-EEF8E0B93C17}"/>
              </a:ext>
            </a:extLst>
          </p:cNvPr>
          <p:cNvGraphicFramePr>
            <a:graphicFrameLocks/>
          </p:cNvGraphicFramePr>
          <p:nvPr>
            <p:extLst>
              <p:ext uri="{D42A27DB-BD31-4B8C-83A1-F6EECF244321}">
                <p14:modId xmlns:p14="http://schemas.microsoft.com/office/powerpoint/2010/main" val="1771088379"/>
              </p:ext>
            </p:extLst>
          </p:nvPr>
        </p:nvGraphicFramePr>
        <p:xfrm>
          <a:off x="305013" y="-5263909"/>
          <a:ext cx="11581974" cy="5141362"/>
        </p:xfrm>
        <a:graphic>
          <a:graphicData uri="http://schemas.openxmlformats.org/drawingml/2006/table">
            <a:tbl>
              <a:tblPr firstRow="1" firstCol="1" bandRow="1">
                <a:solidFill>
                  <a:srgbClr val="F2F2F2">
                    <a:alpha val="30196"/>
                  </a:srgbClr>
                </a:solidFill>
                <a:tableStyleId>{5C22544A-7EE6-4342-B048-85BDC9FD1C3A}</a:tableStyleId>
              </a:tblPr>
              <a:tblGrid>
                <a:gridCol w="4934243">
                  <a:extLst>
                    <a:ext uri="{9D8B030D-6E8A-4147-A177-3AD203B41FA5}">
                      <a16:colId xmlns:a16="http://schemas.microsoft.com/office/drawing/2014/main" val="455456895"/>
                    </a:ext>
                  </a:extLst>
                </a:gridCol>
                <a:gridCol w="6647731">
                  <a:extLst>
                    <a:ext uri="{9D8B030D-6E8A-4147-A177-3AD203B41FA5}">
                      <a16:colId xmlns:a16="http://schemas.microsoft.com/office/drawing/2014/main" val="4013567894"/>
                    </a:ext>
                  </a:extLst>
                </a:gridCol>
              </a:tblGrid>
              <a:tr h="548604">
                <a:tc>
                  <a:txBody>
                    <a:bodyPr/>
                    <a:lstStyle/>
                    <a:p>
                      <a:pPr algn="ctr">
                        <a:lnSpc>
                          <a:spcPct val="100000"/>
                        </a:lnSpc>
                        <a:spcAft>
                          <a:spcPts val="800"/>
                        </a:spcAft>
                      </a:pPr>
                      <a:r>
                        <a:rPr lang="en-US" sz="1400" b="1" kern="0" cap="none" spc="0">
                          <a:solidFill>
                            <a:schemeClr val="bg1"/>
                          </a:solidFill>
                          <a:effectLst/>
                          <a:latin typeface=" times new roman"/>
                        </a:rPr>
                        <a:t>Challenges</a:t>
                      </a:r>
                      <a:endParaRPr lang="en-US" sz="1400" b="1" kern="100" cap="none" spc="0">
                        <a:solidFill>
                          <a:schemeClr val="bg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algn="ctr">
                        <a:lnSpc>
                          <a:spcPct val="100000"/>
                        </a:lnSpc>
                        <a:spcAft>
                          <a:spcPts val="800"/>
                        </a:spcAft>
                      </a:pPr>
                      <a:r>
                        <a:rPr lang="en-US" sz="1400" b="1" kern="0" cap="none" spc="0">
                          <a:solidFill>
                            <a:schemeClr val="bg1"/>
                          </a:solidFill>
                          <a:effectLst/>
                          <a:latin typeface=" times new roman"/>
                        </a:rPr>
                        <a:t>Description</a:t>
                      </a:r>
                      <a:endParaRPr lang="en-US" sz="1400" b="1" kern="100" cap="none" spc="0">
                        <a:solidFill>
                          <a:schemeClr val="bg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668436249"/>
                  </a:ext>
                </a:extLst>
              </a:tr>
              <a:tr h="812852">
                <a:tc>
                  <a:txBody>
                    <a:bodyPr/>
                    <a:lstStyle/>
                    <a:p>
                      <a:pPr>
                        <a:lnSpc>
                          <a:spcPct val="100000"/>
                        </a:lnSpc>
                        <a:spcAft>
                          <a:spcPts val="800"/>
                        </a:spcAft>
                      </a:pPr>
                      <a:r>
                        <a:rPr lang="en-US" sz="1400" kern="0" cap="none" spc="0" dirty="0">
                          <a:solidFill>
                            <a:schemeClr val="tx1"/>
                          </a:solidFill>
                          <a:effectLst/>
                          <a:latin typeface=" times new roman"/>
                        </a:rPr>
                        <a:t>Global Economic Uncertainty</a:t>
                      </a:r>
                      <a:endParaRPr lang="en-US" sz="1400"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nSpc>
                          <a:spcPct val="100000"/>
                        </a:lnSpc>
                        <a:spcAft>
                          <a:spcPts val="800"/>
                        </a:spcAft>
                      </a:pPr>
                      <a:r>
                        <a:rPr lang="en-US" sz="1400" kern="0" cap="none" spc="0">
                          <a:solidFill>
                            <a:schemeClr val="tx1"/>
                          </a:solidFill>
                          <a:effectLst/>
                          <a:latin typeface=" times new roman"/>
                        </a:rPr>
                        <a:t>The IMF faces difficulties managing inflationary pressures and geopolitical tensions, especially between the U.S. and China, which may complicate global recovery efforts.</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556233975"/>
                  </a:ext>
                </a:extLst>
              </a:tr>
              <a:tr h="812852">
                <a:tc>
                  <a:txBody>
                    <a:bodyPr/>
                    <a:lstStyle/>
                    <a:p>
                      <a:pPr>
                        <a:lnSpc>
                          <a:spcPct val="100000"/>
                        </a:lnSpc>
                        <a:spcAft>
                          <a:spcPts val="800"/>
                        </a:spcAft>
                      </a:pPr>
                      <a:r>
                        <a:rPr lang="en-US" sz="1400" kern="0" cap="none" spc="0">
                          <a:solidFill>
                            <a:schemeClr val="tx1"/>
                          </a:solidFill>
                          <a:effectLst/>
                          <a:latin typeface=" times new roman"/>
                        </a:rPr>
                        <a:t>Debt Crises in Developing Countries</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nSpc>
                          <a:spcPct val="100000"/>
                        </a:lnSpc>
                        <a:spcAft>
                          <a:spcPts val="800"/>
                        </a:spcAft>
                      </a:pPr>
                      <a:r>
                        <a:rPr lang="en-US" sz="1400" kern="0" cap="none" spc="0">
                          <a:solidFill>
                            <a:schemeClr val="tx1"/>
                          </a:solidFill>
                          <a:effectLst/>
                          <a:latin typeface=" times new roman"/>
                        </a:rPr>
                        <a:t>The IMF is focused on monitoring the debt sustainability in developing economies, ensuring that financial aid reaches the nations most in need.</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57831397"/>
                  </a:ext>
                </a:extLst>
              </a:tr>
              <a:tr h="812852">
                <a:tc>
                  <a:txBody>
                    <a:bodyPr/>
                    <a:lstStyle/>
                    <a:p>
                      <a:pPr>
                        <a:lnSpc>
                          <a:spcPct val="100000"/>
                        </a:lnSpc>
                        <a:spcAft>
                          <a:spcPts val="800"/>
                        </a:spcAft>
                      </a:pPr>
                      <a:r>
                        <a:rPr lang="en-US" sz="1400" kern="0" cap="none" spc="0" dirty="0">
                          <a:solidFill>
                            <a:schemeClr val="tx1"/>
                          </a:solidFill>
                          <a:effectLst/>
                          <a:latin typeface=" times new roman"/>
                        </a:rPr>
                        <a:t>Global Inequality</a:t>
                      </a:r>
                      <a:endParaRPr lang="en-US" sz="1400"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nSpc>
                          <a:spcPct val="100000"/>
                        </a:lnSpc>
                        <a:spcAft>
                          <a:spcPts val="800"/>
                        </a:spcAft>
                      </a:pPr>
                      <a:r>
                        <a:rPr lang="en-US" sz="1400" kern="0" cap="none" spc="0">
                          <a:solidFill>
                            <a:schemeClr val="tx1"/>
                          </a:solidFill>
                          <a:effectLst/>
                          <a:latin typeface=" times new roman"/>
                        </a:rPr>
                        <a:t>IMF policies are sometimes criticized for exacerbating economic divides in countries with significant social and economic disparities, potentially widening inequality.</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814023458"/>
                  </a:ext>
                </a:extLst>
              </a:tr>
              <a:tr h="1077101">
                <a:tc>
                  <a:txBody>
                    <a:bodyPr/>
                    <a:lstStyle/>
                    <a:p>
                      <a:pPr>
                        <a:lnSpc>
                          <a:spcPct val="100000"/>
                        </a:lnSpc>
                        <a:spcAft>
                          <a:spcPts val="800"/>
                        </a:spcAft>
                      </a:pPr>
                      <a:r>
                        <a:rPr lang="en-US" sz="1400" kern="0" cap="none" spc="0">
                          <a:solidFill>
                            <a:schemeClr val="tx1"/>
                          </a:solidFill>
                          <a:effectLst/>
                          <a:latin typeface=" times new roman"/>
                        </a:rPr>
                        <a:t>Climate Change</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nSpc>
                          <a:spcPct val="100000"/>
                        </a:lnSpc>
                        <a:spcAft>
                          <a:spcPts val="800"/>
                        </a:spcAft>
                      </a:pPr>
                      <a:r>
                        <a:rPr lang="en-US" sz="1400" kern="0" cap="none" spc="0">
                          <a:solidFill>
                            <a:schemeClr val="tx1"/>
                          </a:solidFill>
                          <a:effectLst/>
                          <a:latin typeface=" times new roman"/>
                        </a:rPr>
                        <a:t>The IMF is incorporating greater resilience into its programs to address the growing impact of climate change, particularly in vulnerable countries, which poses a risk to long-term economic stability.</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043091614"/>
                  </a:ext>
                </a:extLst>
              </a:tr>
              <a:tr h="1077101">
                <a:tc>
                  <a:txBody>
                    <a:bodyPr/>
                    <a:lstStyle/>
                    <a:p>
                      <a:pPr>
                        <a:lnSpc>
                          <a:spcPct val="100000"/>
                        </a:lnSpc>
                        <a:spcAft>
                          <a:spcPts val="800"/>
                        </a:spcAft>
                      </a:pPr>
                      <a:r>
                        <a:rPr lang="en-US" sz="1400" kern="0" cap="none" spc="0">
                          <a:solidFill>
                            <a:schemeClr val="tx1"/>
                          </a:solidFill>
                          <a:effectLst/>
                          <a:latin typeface=" times new roman"/>
                        </a:rPr>
                        <a:t>Disruption of Technology</a:t>
                      </a:r>
                      <a:endParaRPr lang="en-US" sz="1400" kern="100" cap="none" spc="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pPr>
                        <a:lnSpc>
                          <a:spcPct val="100000"/>
                        </a:lnSpc>
                        <a:spcAft>
                          <a:spcPts val="800"/>
                        </a:spcAft>
                      </a:pPr>
                      <a:r>
                        <a:rPr lang="en-US" sz="1400" kern="0" cap="none" spc="0" dirty="0">
                          <a:solidFill>
                            <a:schemeClr val="tx1"/>
                          </a:solidFill>
                          <a:effectLst/>
                          <a:latin typeface=" times new roman"/>
                        </a:rPr>
                        <a:t>The IMF is addressing challenges posed by emerging technologies like artificial intelligence, working to prevent financial volatility and maintain global economic stability in the face of technological breakthroughs.</a:t>
                      </a:r>
                      <a:endParaRPr lang="en-US" sz="1400" kern="100" cap="none" spc="0" dirty="0">
                        <a:solidFill>
                          <a:schemeClr val="tx1"/>
                        </a:solidFill>
                        <a:effectLst/>
                        <a:latin typeface=" times new roman"/>
                        <a:ea typeface="Aptos" panose="020B0004020202020204" pitchFamily="34" charset="0"/>
                        <a:cs typeface="Iskoola Pota" panose="020B0502040204020203" pitchFamily="34" charset="0"/>
                      </a:endParaRPr>
                    </a:p>
                  </a:txBody>
                  <a:tcPr marL="114036" marR="9137" marT="87720" marB="87720"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3636261237"/>
                  </a:ext>
                </a:extLst>
              </a:tr>
            </a:tbl>
          </a:graphicData>
        </a:graphic>
      </p:graphicFrame>
    </p:spTree>
    <p:extLst>
      <p:ext uri="{BB962C8B-B14F-4D97-AF65-F5344CB8AC3E}">
        <p14:creationId xmlns:p14="http://schemas.microsoft.com/office/powerpoint/2010/main" val="4191902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F0487-F4F0-0D2A-900D-E470AD48C45F}"/>
              </a:ext>
            </a:extLst>
          </p:cNvPr>
          <p:cNvSpPr>
            <a:spLocks noGrp="1"/>
          </p:cNvSpPr>
          <p:nvPr>
            <p:ph type="title"/>
          </p:nvPr>
        </p:nvSpPr>
        <p:spPr>
          <a:xfrm>
            <a:off x="379479" y="185744"/>
            <a:ext cx="6002110" cy="538156"/>
          </a:xfrm>
        </p:spPr>
        <p:txBody>
          <a:bodyPr>
            <a:normAutofit/>
          </a:bodyPr>
          <a:lstStyle/>
          <a:p>
            <a:r>
              <a:rPr lang="en-US" sz="1600" b="1" dirty="0">
                <a:latin typeface=" times new roman"/>
              </a:rPr>
              <a:t>Impact of Current Geopolitical Tensions on IMF Operations</a:t>
            </a:r>
          </a:p>
        </p:txBody>
      </p:sp>
      <p:sp>
        <p:nvSpPr>
          <p:cNvPr id="4" name="Rectangle 1">
            <a:extLst>
              <a:ext uri="{FF2B5EF4-FFF2-40B4-BE49-F238E27FC236}">
                <a16:creationId xmlns:a16="http://schemas.microsoft.com/office/drawing/2014/main" id="{DAA81E30-31E3-65DD-E65C-67259AD3A14F}"/>
              </a:ext>
            </a:extLst>
          </p:cNvPr>
          <p:cNvSpPr>
            <a:spLocks noGrp="1" noChangeArrowheads="1"/>
          </p:cNvSpPr>
          <p:nvPr>
            <p:ph idx="1"/>
          </p:nvPr>
        </p:nvSpPr>
        <p:spPr bwMode="auto">
          <a:xfrm>
            <a:off x="177011" y="1095388"/>
            <a:ext cx="6613503" cy="57626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10000"/>
          </a:bodyPr>
          <a:lstStyle/>
          <a:p>
            <a:pPr marL="0" indent="0" eaLnBrk="0" fontAlgn="base" hangingPunct="0">
              <a:spcBef>
                <a:spcPct val="0"/>
              </a:spcBef>
              <a:spcAft>
                <a:spcPts val="600"/>
              </a:spcAft>
              <a:buNone/>
            </a:pPr>
            <a:r>
              <a:rPr kumimoji="0" lang="en-US" altLang="en-US" sz="1600" b="1" i="0" u="none" strike="noStrike" cap="none" normalizeH="0" baseline="0" dirty="0">
                <a:ln>
                  <a:noFill/>
                </a:ln>
                <a:effectLst/>
                <a:latin typeface=" times new roman"/>
              </a:rPr>
              <a:t>Global Economic instability</a:t>
            </a:r>
            <a:br>
              <a:rPr kumimoji="0" lang="en-US" altLang="en-US" sz="1600" b="0" i="0" u="none" strike="noStrike" cap="none" normalizeH="0" baseline="0" dirty="0">
                <a:ln>
                  <a:noFill/>
                </a:ln>
                <a:effectLst/>
                <a:latin typeface=" times new roman"/>
              </a:rPr>
            </a:br>
            <a:endParaRPr kumimoji="0" lang="en-US" altLang="en-US" sz="1600" b="0" i="0" u="none" strike="noStrike" cap="none" normalizeH="0" baseline="0" dirty="0">
              <a:ln>
                <a:noFill/>
              </a:ln>
              <a:effectLst/>
              <a:latin typeface=" times new roman"/>
            </a:endParaRPr>
          </a:p>
          <a:p>
            <a:pPr eaLnBrk="0" fontAlgn="base" hangingPunct="0">
              <a:spcBef>
                <a:spcPct val="0"/>
              </a:spcBef>
              <a:spcAft>
                <a:spcPts val="600"/>
              </a:spcAft>
            </a:pPr>
            <a:r>
              <a:rPr kumimoji="0" lang="en-US" altLang="en-US" sz="1600" b="0" i="0" u="none" strike="noStrike" cap="none" normalizeH="0" baseline="0" dirty="0">
                <a:ln>
                  <a:noFill/>
                </a:ln>
                <a:effectLst/>
                <a:latin typeface=" times new roman"/>
              </a:rPr>
              <a:t>Food insecurity, energy shortages, and inflation are all caused by the Russia-Ukraine war.</a:t>
            </a:r>
          </a:p>
          <a:p>
            <a:pPr eaLnBrk="0" fontAlgn="base" hangingPunct="0">
              <a:spcBef>
                <a:spcPct val="0"/>
              </a:spcBef>
              <a:spcAft>
                <a:spcPts val="600"/>
              </a:spcAft>
            </a:pPr>
            <a:r>
              <a:rPr kumimoji="0" lang="en-US" altLang="en-US" sz="1600" b="0" i="0" u="none" strike="noStrike" cap="none" normalizeH="0" baseline="0" dirty="0">
                <a:ln>
                  <a:noFill/>
                </a:ln>
                <a:effectLst/>
                <a:latin typeface=" times new roman"/>
              </a:rPr>
              <a:t>The IMF offers emergency funding to countries that are impacted, like Pakistan and Ukraine.</a:t>
            </a:r>
            <a:endParaRPr lang="en-US" altLang="en-US" sz="1600" dirty="0">
              <a:latin typeface=" times new roman"/>
            </a:endParaRPr>
          </a:p>
          <a:p>
            <a:pPr marL="0" indent="0" eaLnBrk="0" fontAlgn="base" hangingPunct="0">
              <a:spcBef>
                <a:spcPct val="0"/>
              </a:spcBef>
              <a:spcAft>
                <a:spcPts val="600"/>
              </a:spcAft>
              <a:buNone/>
            </a:pPr>
            <a:endParaRPr kumimoji="0" lang="en-US" altLang="en-US" sz="1600" b="0" i="0" u="none" strike="noStrike" cap="none" normalizeH="0" baseline="0" dirty="0">
              <a:ln>
                <a:noFill/>
              </a:ln>
              <a:effectLst/>
              <a:latin typeface=" times new roman"/>
            </a:endParaRPr>
          </a:p>
          <a:p>
            <a:pPr marL="0" indent="0" eaLnBrk="0" fontAlgn="base" hangingPunct="0">
              <a:spcBef>
                <a:spcPct val="0"/>
              </a:spcBef>
              <a:spcAft>
                <a:spcPts val="600"/>
              </a:spcAft>
              <a:buNone/>
            </a:pPr>
            <a:r>
              <a:rPr lang="en-US" altLang="en-US" sz="1600" b="1" dirty="0">
                <a:latin typeface=" times new roman"/>
              </a:rPr>
              <a:t>Shift in economic power</a:t>
            </a:r>
          </a:p>
          <a:p>
            <a:pPr marL="0" indent="0" eaLnBrk="0" fontAlgn="base" hangingPunct="0">
              <a:spcBef>
                <a:spcPct val="0"/>
              </a:spcBef>
              <a:spcAft>
                <a:spcPts val="600"/>
              </a:spcAft>
              <a:buNone/>
            </a:pPr>
            <a:endParaRPr kumimoji="0" lang="en-US" altLang="en-US" sz="1600" b="1" i="0" u="none" strike="noStrike" cap="none" normalizeH="0" baseline="0" dirty="0">
              <a:ln>
                <a:noFill/>
              </a:ln>
              <a:effectLst/>
              <a:latin typeface=" times new roman"/>
            </a:endParaRPr>
          </a:p>
          <a:p>
            <a:pPr eaLnBrk="0" fontAlgn="base" hangingPunct="0">
              <a:spcBef>
                <a:spcPct val="0"/>
              </a:spcBef>
              <a:spcAft>
                <a:spcPts val="600"/>
              </a:spcAft>
            </a:pPr>
            <a:r>
              <a:rPr kumimoji="0" lang="en-US" altLang="en-US" sz="1600" i="0" u="none" strike="noStrike" cap="none" normalizeH="0" baseline="0" dirty="0">
                <a:ln>
                  <a:noFill/>
                </a:ln>
                <a:effectLst/>
                <a:latin typeface=" times new roman"/>
              </a:rPr>
              <a:t>China-US competition puts strain on the IMF's neutrality</a:t>
            </a:r>
            <a:endParaRPr lang="en-US" altLang="en-US" sz="1600" dirty="0">
              <a:latin typeface=" times new roman"/>
            </a:endParaRPr>
          </a:p>
          <a:p>
            <a:pPr eaLnBrk="0" fontAlgn="base" hangingPunct="0">
              <a:spcBef>
                <a:spcPct val="0"/>
              </a:spcBef>
              <a:spcAft>
                <a:spcPts val="600"/>
              </a:spcAft>
            </a:pPr>
            <a:r>
              <a:rPr kumimoji="0" lang="en-US" altLang="en-US" sz="1600" b="0" i="0" u="none" strike="noStrike" cap="none" normalizeH="0" baseline="0" dirty="0">
                <a:ln>
                  <a:noFill/>
                </a:ln>
                <a:effectLst/>
                <a:latin typeface=" times new roman"/>
              </a:rPr>
              <a:t>IMF reform is pushed by the BRICS, while global debt reduction is complicated by China's debt diplomacy.</a:t>
            </a:r>
          </a:p>
          <a:p>
            <a:pPr marL="0" indent="0" eaLnBrk="0" fontAlgn="base" hangingPunct="0">
              <a:spcBef>
                <a:spcPct val="0"/>
              </a:spcBef>
              <a:spcAft>
                <a:spcPts val="600"/>
              </a:spcAft>
              <a:buNone/>
            </a:pPr>
            <a:br>
              <a:rPr kumimoji="0" lang="en-US" altLang="en-US" sz="1600" b="0" i="0" u="none" strike="noStrike" cap="none" normalizeH="0" baseline="0" dirty="0">
                <a:ln>
                  <a:noFill/>
                </a:ln>
                <a:effectLst/>
                <a:latin typeface=" times new roman"/>
              </a:rPr>
            </a:br>
            <a:r>
              <a:rPr kumimoji="0" lang="en-US" altLang="en-US" sz="1600" b="1" i="0" u="none" strike="noStrike" cap="none" normalizeH="0" baseline="0" dirty="0">
                <a:ln>
                  <a:noFill/>
                </a:ln>
                <a:effectLst/>
                <a:latin typeface=" times new roman"/>
              </a:rPr>
              <a:t>Green Transition and Climate Change</a:t>
            </a:r>
          </a:p>
          <a:p>
            <a:pPr marL="0" indent="0" eaLnBrk="0" fontAlgn="base" hangingPunct="0">
              <a:spcBef>
                <a:spcPct val="0"/>
              </a:spcBef>
              <a:spcAft>
                <a:spcPts val="600"/>
              </a:spcAft>
              <a:buNone/>
            </a:pPr>
            <a:endParaRPr lang="en-US" altLang="en-US" sz="1600" dirty="0">
              <a:latin typeface=" times new roman"/>
            </a:endParaRPr>
          </a:p>
          <a:p>
            <a:pPr eaLnBrk="0" fontAlgn="base" hangingPunct="0">
              <a:spcBef>
                <a:spcPct val="0"/>
              </a:spcBef>
              <a:spcAft>
                <a:spcPts val="600"/>
              </a:spcAft>
            </a:pPr>
            <a:r>
              <a:rPr kumimoji="0" lang="en-US" altLang="en-US" sz="1600" b="0" i="0" u="none" strike="noStrike" cap="none" normalizeH="0" baseline="0" dirty="0">
                <a:ln>
                  <a:noFill/>
                </a:ln>
                <a:effectLst/>
                <a:latin typeface=" times new roman"/>
              </a:rPr>
              <a:t>Financial programs are matched with climate targets by the IMF.</a:t>
            </a:r>
            <a:endParaRPr lang="en-US" altLang="en-US" sz="1600" dirty="0">
              <a:latin typeface=" times new roman"/>
            </a:endParaRPr>
          </a:p>
          <a:p>
            <a:pPr eaLnBrk="0" fontAlgn="base" hangingPunct="0">
              <a:spcBef>
                <a:spcPct val="0"/>
              </a:spcBef>
              <a:spcAft>
                <a:spcPts val="600"/>
              </a:spcAft>
            </a:pPr>
            <a:r>
              <a:rPr kumimoji="0" lang="en-US" altLang="en-US" sz="1600" b="0" i="0" u="none" strike="noStrike" cap="none" normalizeH="0" baseline="0" dirty="0">
                <a:ln>
                  <a:noFill/>
                </a:ln>
                <a:effectLst/>
                <a:latin typeface=" times new roman"/>
              </a:rPr>
              <a:t>Reconciles the long-term green transition with the short-term security of energy.</a:t>
            </a:r>
          </a:p>
          <a:p>
            <a:pPr eaLnBrk="0" fontAlgn="base" hangingPunct="0">
              <a:spcBef>
                <a:spcPct val="0"/>
              </a:spcBef>
              <a:spcAft>
                <a:spcPts val="600"/>
              </a:spcAft>
            </a:pPr>
            <a:endParaRPr lang="en-US" altLang="en-US" sz="1600" dirty="0">
              <a:latin typeface=" times new roman"/>
            </a:endParaRPr>
          </a:p>
          <a:p>
            <a:pPr marL="0" marR="0" lvl="0" indent="0" defTabSz="914400" rtl="0" eaLnBrk="0" fontAlgn="base" latinLnBrk="0" hangingPunct="0">
              <a:spcBef>
                <a:spcPct val="0"/>
              </a:spcBef>
              <a:spcAft>
                <a:spcPts val="600"/>
              </a:spcAft>
              <a:buClrTx/>
              <a:buSzTx/>
              <a:buNone/>
              <a:tabLst/>
            </a:pPr>
            <a:r>
              <a:rPr kumimoji="0" lang="en-US" altLang="en-US" sz="1600" b="1" i="0" u="none" strike="noStrike" cap="none" normalizeH="0" baseline="0" dirty="0">
                <a:ln>
                  <a:noFill/>
                </a:ln>
                <a:effectLst/>
                <a:latin typeface=" times new roman"/>
              </a:rPr>
              <a:t>Rising Protectionism &amp; Economic Fragmentation</a:t>
            </a:r>
          </a:p>
          <a:p>
            <a:pPr marL="0" marR="0" lvl="0" indent="0" defTabSz="914400" rtl="0" eaLnBrk="0" fontAlgn="base" latinLnBrk="0" hangingPunct="0">
              <a:spcBef>
                <a:spcPct val="0"/>
              </a:spcBef>
              <a:spcAft>
                <a:spcPts val="600"/>
              </a:spcAft>
              <a:buClrTx/>
              <a:buSzTx/>
              <a:buNone/>
              <a:tabLst/>
            </a:pPr>
            <a:endParaRPr kumimoji="0" lang="en-US" altLang="en-US" sz="1600" b="0" i="0" u="none" strike="noStrike" cap="none" normalizeH="0" baseline="0" dirty="0">
              <a:ln>
                <a:noFill/>
              </a:ln>
              <a:effectLst/>
              <a:latin typeface=" times new roman"/>
            </a:endParaRPr>
          </a:p>
          <a:p>
            <a:pPr eaLnBrk="0" fontAlgn="base" hangingPunct="0">
              <a:spcBef>
                <a:spcPct val="0"/>
              </a:spcBef>
              <a:spcAft>
                <a:spcPts val="600"/>
              </a:spcAft>
            </a:pPr>
            <a:r>
              <a:rPr kumimoji="0" lang="en-US" altLang="en-US" sz="1600" b="0" i="0" u="none" strike="noStrike" cap="none" normalizeH="0" baseline="0" dirty="0">
                <a:ln>
                  <a:noFill/>
                </a:ln>
                <a:effectLst/>
                <a:latin typeface=" times new roman"/>
              </a:rPr>
              <a:t>U.S.-China trade war and supply chain shifts challenge global trade stability.</a:t>
            </a:r>
          </a:p>
          <a:p>
            <a:pPr eaLnBrk="0" fontAlgn="base" hangingPunct="0">
              <a:spcBef>
                <a:spcPct val="0"/>
              </a:spcBef>
              <a:spcAft>
                <a:spcPts val="600"/>
              </a:spcAft>
            </a:pPr>
            <a:r>
              <a:rPr kumimoji="0" lang="en-US" altLang="en-US" sz="1600" b="0" i="0" u="none" strike="noStrike" cap="none" normalizeH="0" baseline="0" dirty="0">
                <a:ln>
                  <a:noFill/>
                </a:ln>
                <a:effectLst/>
                <a:latin typeface=" times new roman"/>
              </a:rPr>
              <a:t>De-dollarization trends create monetary system risks</a:t>
            </a:r>
          </a:p>
          <a:p>
            <a:pPr eaLnBrk="0" fontAlgn="base" hangingPunct="0">
              <a:spcBef>
                <a:spcPct val="0"/>
              </a:spcBef>
              <a:spcAft>
                <a:spcPts val="600"/>
              </a:spcAft>
            </a:pPr>
            <a:endParaRPr kumimoji="0" lang="en-US" altLang="en-US" sz="900" b="0" i="0" u="none" strike="noStrike" cap="none" normalizeH="0" baseline="0" dirty="0">
              <a:ln>
                <a:noFill/>
              </a:ln>
              <a:effectLst/>
              <a:latin typeface=" times new roman"/>
            </a:endParaRPr>
          </a:p>
          <a:p>
            <a:pPr eaLnBrk="0" fontAlgn="base" hangingPunct="0">
              <a:spcBef>
                <a:spcPct val="0"/>
              </a:spcBef>
              <a:spcAft>
                <a:spcPts val="600"/>
              </a:spcAft>
            </a:pPr>
            <a:endParaRPr lang="en-US" altLang="en-US" sz="900" dirty="0">
              <a:latin typeface=" times new roman"/>
            </a:endParaRPr>
          </a:p>
          <a:p>
            <a:pPr marL="0" indent="0" eaLnBrk="0" fontAlgn="base" hangingPunct="0">
              <a:spcBef>
                <a:spcPct val="0"/>
              </a:spcBef>
              <a:spcAft>
                <a:spcPts val="600"/>
              </a:spcAft>
              <a:buNone/>
            </a:pPr>
            <a:endParaRPr kumimoji="0" lang="en-US" altLang="en-US" sz="900" b="0" i="0" u="none" strike="noStrike" cap="none" normalizeH="0" baseline="0" dirty="0">
              <a:ln>
                <a:noFill/>
              </a:ln>
              <a:effectLst/>
              <a:latin typeface=" times new roman"/>
            </a:endParaRPr>
          </a:p>
        </p:txBody>
      </p:sp>
      <p:pic>
        <p:nvPicPr>
          <p:cNvPr id="1029" name="Picture 5" descr="IMF Policy Advice">
            <a:extLst>
              <a:ext uri="{FF2B5EF4-FFF2-40B4-BE49-F238E27FC236}">
                <a16:creationId xmlns:a16="http://schemas.microsoft.com/office/drawing/2014/main" id="{220137DE-FCBF-4CC7-217B-96D5960F9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491" r="48559"/>
          <a:stretch/>
        </p:blipFill>
        <p:spPr bwMode="auto">
          <a:xfrm>
            <a:off x="7199440" y="10"/>
            <a:ext cx="4992560"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625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9" name="Rectangle 2078">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8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4A789-5E7D-AE09-279F-CF96FD03EB25}"/>
              </a:ext>
            </a:extLst>
          </p:cNvPr>
          <p:cNvSpPr>
            <a:spLocks noGrp="1"/>
          </p:cNvSpPr>
          <p:nvPr>
            <p:ph type="title"/>
          </p:nvPr>
        </p:nvSpPr>
        <p:spPr>
          <a:xfrm>
            <a:off x="6096000" y="36891"/>
            <a:ext cx="4353116" cy="1111529"/>
          </a:xfrm>
        </p:spPr>
        <p:txBody>
          <a:bodyPr anchor="b">
            <a:normAutofit/>
          </a:bodyPr>
          <a:lstStyle/>
          <a:p>
            <a:pPr algn="ctr"/>
            <a:r>
              <a:rPr lang="en-US" sz="3200" b="1" dirty="0">
                <a:solidFill>
                  <a:srgbClr val="595959"/>
                </a:solidFill>
                <a:latin typeface=" times new roman"/>
              </a:rPr>
              <a:t>IMF’s Role in Shaping Globalization</a:t>
            </a:r>
          </a:p>
        </p:txBody>
      </p:sp>
      <p:sp>
        <p:nvSpPr>
          <p:cNvPr id="4" name="Rectangle 1">
            <a:extLst>
              <a:ext uri="{FF2B5EF4-FFF2-40B4-BE49-F238E27FC236}">
                <a16:creationId xmlns:a16="http://schemas.microsoft.com/office/drawing/2014/main" id="{F0B58E62-37E0-035B-43D0-59E1C88FD4AE}"/>
              </a:ext>
            </a:extLst>
          </p:cNvPr>
          <p:cNvSpPr>
            <a:spLocks noGrp="1" noChangeArrowheads="1"/>
          </p:cNvSpPr>
          <p:nvPr>
            <p:ph idx="1"/>
          </p:nvPr>
        </p:nvSpPr>
        <p:spPr bwMode="auto">
          <a:xfrm>
            <a:off x="159026" y="1883391"/>
            <a:ext cx="5777948" cy="529424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lnSpcReduction="10000"/>
          </a:bodyPr>
          <a:lstStyle/>
          <a:p>
            <a:pPr marL="0" marR="0" lvl="0" indent="0" defTabSz="914400" rtl="0" eaLnBrk="0" fontAlgn="base" latinLnBrk="0" hangingPunct="0">
              <a:spcBef>
                <a:spcPct val="0"/>
              </a:spcBef>
              <a:spcAft>
                <a:spcPts val="600"/>
              </a:spcAft>
              <a:buClrTx/>
              <a:buSzTx/>
              <a:buFontTx/>
              <a:buNone/>
              <a:tabLst/>
            </a:pPr>
            <a:r>
              <a:rPr kumimoji="0" lang="en-US" altLang="en-US" sz="1600" b="1" i="0" u="none" strike="noStrike" cap="none" normalizeH="0" baseline="0" dirty="0">
                <a:ln>
                  <a:noFill/>
                </a:ln>
                <a:solidFill>
                  <a:srgbClr val="595959"/>
                </a:solidFill>
                <a:effectLst/>
                <a:latin typeface=" times new roman"/>
              </a:rPr>
              <a:t>Encouraging Global Integration</a:t>
            </a:r>
            <a:br>
              <a:rPr kumimoji="0" lang="en-US" altLang="en-US" sz="1600" b="0" i="0" u="none" strike="noStrike" cap="none" normalizeH="0" baseline="0" dirty="0">
                <a:ln>
                  <a:noFill/>
                </a:ln>
                <a:solidFill>
                  <a:srgbClr val="595959"/>
                </a:solidFill>
                <a:effectLst/>
                <a:latin typeface=" times new roman"/>
              </a:rPr>
            </a:br>
            <a:r>
              <a:rPr kumimoji="0" lang="en-US" altLang="en-US" sz="1600" b="0" i="0" u="none" strike="noStrike" cap="none" normalizeH="0" baseline="0" dirty="0">
                <a:ln>
                  <a:noFill/>
                </a:ln>
                <a:solidFill>
                  <a:srgbClr val="595959"/>
                </a:solidFill>
                <a:effectLst/>
                <a:latin typeface=" times new roman"/>
              </a:rPr>
              <a:t>Backs stable currency rates as well as funding for international trade.</a:t>
            </a:r>
            <a:br>
              <a:rPr kumimoji="0" lang="en-US" altLang="en-US" sz="1600" b="0" i="0" u="none" strike="noStrike" cap="none" normalizeH="0" baseline="0" dirty="0">
                <a:ln>
                  <a:noFill/>
                </a:ln>
                <a:solidFill>
                  <a:srgbClr val="595959"/>
                </a:solidFill>
                <a:effectLst/>
                <a:latin typeface=" times new roman"/>
              </a:rPr>
            </a:br>
            <a:br>
              <a:rPr kumimoji="0" lang="en-US" altLang="en-US" sz="1600" b="0" i="0" u="none" strike="noStrike" cap="none" normalizeH="0" baseline="0" dirty="0">
                <a:ln>
                  <a:noFill/>
                </a:ln>
                <a:solidFill>
                  <a:srgbClr val="595959"/>
                </a:solidFill>
                <a:effectLst/>
                <a:latin typeface=" times new roman"/>
              </a:rPr>
            </a:br>
            <a:r>
              <a:rPr kumimoji="0" lang="en-US" altLang="en-US" sz="1600" b="1" i="0" u="none" strike="noStrike" cap="none" normalizeH="0" baseline="0" dirty="0">
                <a:ln>
                  <a:noFill/>
                </a:ln>
                <a:solidFill>
                  <a:srgbClr val="595959"/>
                </a:solidFill>
                <a:effectLst/>
                <a:latin typeface=" times new roman"/>
              </a:rPr>
              <a:t>Liberalizing Capital Flows and Trade</a:t>
            </a:r>
            <a:br>
              <a:rPr kumimoji="0" lang="en-US" altLang="en-US" sz="1600" b="0" i="0" u="none" strike="noStrike" cap="none" normalizeH="0" baseline="0" dirty="0">
                <a:ln>
                  <a:noFill/>
                </a:ln>
                <a:solidFill>
                  <a:srgbClr val="595959"/>
                </a:solidFill>
                <a:effectLst/>
                <a:latin typeface=" times new roman"/>
              </a:rPr>
            </a:br>
            <a:r>
              <a:rPr kumimoji="0" lang="en-US" altLang="en-US" sz="1600" b="0" i="0" u="none" strike="noStrike" cap="none" normalizeH="0" baseline="0" dirty="0">
                <a:ln>
                  <a:noFill/>
                </a:ln>
                <a:solidFill>
                  <a:srgbClr val="595959"/>
                </a:solidFill>
                <a:effectLst/>
                <a:latin typeface=" times new roman"/>
              </a:rPr>
              <a:t>Promotes trade openness and capital market liberalization.</a:t>
            </a:r>
            <a:br>
              <a:rPr kumimoji="0" lang="en-US" altLang="en-US" sz="1600" b="0" i="0" u="none" strike="noStrike" cap="none" normalizeH="0" baseline="0" dirty="0">
                <a:ln>
                  <a:noFill/>
                </a:ln>
                <a:solidFill>
                  <a:srgbClr val="595959"/>
                </a:solidFill>
                <a:effectLst/>
                <a:latin typeface=" times new roman"/>
              </a:rPr>
            </a:br>
            <a:br>
              <a:rPr kumimoji="0" lang="en-US" altLang="en-US" sz="1600" b="0" i="0" u="none" strike="noStrike" cap="none" normalizeH="0" baseline="0" dirty="0">
                <a:ln>
                  <a:noFill/>
                </a:ln>
                <a:solidFill>
                  <a:srgbClr val="595959"/>
                </a:solidFill>
                <a:effectLst/>
                <a:latin typeface=" times new roman"/>
              </a:rPr>
            </a:br>
            <a:r>
              <a:rPr kumimoji="0" lang="en-US" altLang="en-US" sz="1600" b="1" i="0" u="none" strike="noStrike" cap="none" normalizeH="0" baseline="0" dirty="0">
                <a:ln>
                  <a:noFill/>
                </a:ln>
                <a:solidFill>
                  <a:srgbClr val="595959"/>
                </a:solidFill>
                <a:effectLst/>
                <a:latin typeface=" times new roman"/>
              </a:rPr>
              <a:t>Crisis management </a:t>
            </a:r>
            <a:br>
              <a:rPr kumimoji="0" lang="en-US" altLang="en-US" sz="1600" b="0" i="0" u="none" strike="noStrike" cap="none" normalizeH="0" baseline="0" dirty="0">
                <a:ln>
                  <a:noFill/>
                </a:ln>
                <a:solidFill>
                  <a:srgbClr val="595959"/>
                </a:solidFill>
                <a:effectLst/>
                <a:latin typeface=" times new roman"/>
              </a:rPr>
            </a:br>
            <a:r>
              <a:rPr kumimoji="0" lang="en-US" altLang="en-US" sz="1600" b="0" i="0" u="none" strike="noStrike" cap="none" normalizeH="0" baseline="0" dirty="0">
                <a:ln>
                  <a:noFill/>
                </a:ln>
                <a:solidFill>
                  <a:srgbClr val="595959"/>
                </a:solidFill>
                <a:effectLst/>
                <a:latin typeface=" times new roman"/>
              </a:rPr>
              <a:t>Offers financial assistance in times of worldwide emergency (e.g., financial crisis of 2008, COVID-19).</a:t>
            </a:r>
            <a:br>
              <a:rPr kumimoji="0" lang="en-US" altLang="en-US" sz="1600" b="0" i="0" u="none" strike="noStrike" cap="none" normalizeH="0" baseline="0" dirty="0">
                <a:ln>
                  <a:noFill/>
                </a:ln>
                <a:solidFill>
                  <a:srgbClr val="595959"/>
                </a:solidFill>
                <a:effectLst/>
                <a:latin typeface=" times new roman"/>
              </a:rPr>
            </a:br>
            <a:br>
              <a:rPr kumimoji="0" lang="en-US" altLang="en-US" sz="1600" b="0" i="0" u="none" strike="noStrike" cap="none" normalizeH="0" baseline="0" dirty="0">
                <a:ln>
                  <a:noFill/>
                </a:ln>
                <a:solidFill>
                  <a:srgbClr val="595959"/>
                </a:solidFill>
                <a:effectLst/>
                <a:latin typeface=" times new roman"/>
              </a:rPr>
            </a:br>
            <a:r>
              <a:rPr kumimoji="0" lang="en-US" altLang="en-US" sz="1600" b="1" i="0" u="none" strike="noStrike" cap="none" normalizeH="0" baseline="0" dirty="0">
                <a:ln>
                  <a:noFill/>
                </a:ln>
                <a:solidFill>
                  <a:srgbClr val="595959"/>
                </a:solidFill>
                <a:effectLst/>
                <a:latin typeface=" times new roman"/>
              </a:rPr>
              <a:t>Coordination of Policies and Monitoring</a:t>
            </a:r>
            <a:br>
              <a:rPr kumimoji="0" lang="en-US" altLang="en-US" sz="1600" b="0" i="0" u="none" strike="noStrike" cap="none" normalizeH="0" baseline="0" dirty="0">
                <a:ln>
                  <a:noFill/>
                </a:ln>
                <a:solidFill>
                  <a:srgbClr val="595959"/>
                </a:solidFill>
                <a:effectLst/>
                <a:latin typeface=" times new roman"/>
              </a:rPr>
            </a:br>
            <a:r>
              <a:rPr kumimoji="0" lang="en-US" altLang="en-US" sz="1600" b="0" i="0" u="none" strike="noStrike" cap="none" normalizeH="0" baseline="0" dirty="0">
                <a:ln>
                  <a:noFill/>
                </a:ln>
                <a:solidFill>
                  <a:srgbClr val="595959"/>
                </a:solidFill>
                <a:effectLst/>
                <a:latin typeface=" times new roman"/>
              </a:rPr>
              <a:t>Provides guidance on global economic policies and trends by means of consistent observation.</a:t>
            </a:r>
            <a:br>
              <a:rPr kumimoji="0" lang="en-US" altLang="en-US" sz="1600" b="0" i="0" u="none" strike="noStrike" cap="none" normalizeH="0" baseline="0" dirty="0">
                <a:ln>
                  <a:noFill/>
                </a:ln>
                <a:solidFill>
                  <a:srgbClr val="595959"/>
                </a:solidFill>
                <a:effectLst/>
                <a:latin typeface=" times new roman"/>
              </a:rPr>
            </a:br>
            <a:br>
              <a:rPr kumimoji="0" lang="en-US" altLang="en-US" sz="1600" b="0" i="0" u="none" strike="noStrike" cap="none" normalizeH="0" baseline="0" dirty="0">
                <a:ln>
                  <a:noFill/>
                </a:ln>
                <a:solidFill>
                  <a:srgbClr val="595959"/>
                </a:solidFill>
                <a:effectLst/>
                <a:latin typeface=" times new roman"/>
              </a:rPr>
            </a:br>
            <a:r>
              <a:rPr kumimoji="0" lang="en-US" altLang="en-US" sz="1600" b="1" i="0" u="none" strike="noStrike" cap="none" normalizeH="0" baseline="0" dirty="0">
                <a:ln>
                  <a:noFill/>
                </a:ln>
                <a:solidFill>
                  <a:srgbClr val="595959"/>
                </a:solidFill>
                <a:effectLst/>
                <a:latin typeface=" times new roman"/>
              </a:rPr>
              <a:t>Assisting Underdeveloped Nations</a:t>
            </a:r>
            <a:br>
              <a:rPr kumimoji="0" lang="en-US" altLang="en-US" sz="1600" b="0" i="0" u="none" strike="noStrike" cap="none" normalizeH="0" baseline="0" dirty="0">
                <a:ln>
                  <a:noFill/>
                </a:ln>
                <a:solidFill>
                  <a:srgbClr val="595959"/>
                </a:solidFill>
                <a:effectLst/>
                <a:latin typeface=" times new roman"/>
              </a:rPr>
            </a:br>
            <a:r>
              <a:rPr kumimoji="0" lang="en-US" altLang="en-US" sz="1600" b="0" i="0" u="none" strike="noStrike" cap="none" normalizeH="0" baseline="0" dirty="0">
                <a:ln>
                  <a:noFill/>
                </a:ln>
                <a:solidFill>
                  <a:srgbClr val="595959"/>
                </a:solidFill>
                <a:effectLst/>
                <a:latin typeface=" times new roman"/>
              </a:rPr>
              <a:t>Provides technical support and debt reduction to increase economic engagement.</a:t>
            </a:r>
            <a:br>
              <a:rPr kumimoji="0" lang="en-US" altLang="en-US" sz="1600" b="0" i="0" u="none" strike="noStrike" cap="none" normalizeH="0" baseline="0" dirty="0">
                <a:ln>
                  <a:noFill/>
                </a:ln>
                <a:solidFill>
                  <a:srgbClr val="595959"/>
                </a:solidFill>
                <a:effectLst/>
                <a:latin typeface=" times new roman"/>
              </a:rPr>
            </a:br>
            <a:br>
              <a:rPr kumimoji="0" lang="en-US" altLang="en-US" sz="1600" b="0" i="0" u="none" strike="noStrike" cap="none" normalizeH="0" baseline="0" dirty="0">
                <a:ln>
                  <a:noFill/>
                </a:ln>
                <a:solidFill>
                  <a:srgbClr val="595959"/>
                </a:solidFill>
                <a:effectLst/>
                <a:latin typeface=" times new roman"/>
              </a:rPr>
            </a:br>
            <a:r>
              <a:rPr kumimoji="0" lang="en-US" altLang="en-US" sz="1600" b="1" i="0" u="none" strike="noStrike" cap="none" normalizeH="0" baseline="0" dirty="0">
                <a:ln>
                  <a:noFill/>
                </a:ln>
                <a:solidFill>
                  <a:srgbClr val="595959"/>
                </a:solidFill>
                <a:effectLst/>
                <a:latin typeface=" times new roman"/>
              </a:rPr>
              <a:t>Encouraging Stability in Finances</a:t>
            </a:r>
            <a:br>
              <a:rPr kumimoji="0" lang="en-US" altLang="en-US" sz="1600" b="0" i="0" u="none" strike="noStrike" cap="none" normalizeH="0" baseline="0" dirty="0">
                <a:ln>
                  <a:noFill/>
                </a:ln>
                <a:solidFill>
                  <a:srgbClr val="595959"/>
                </a:solidFill>
                <a:effectLst/>
                <a:latin typeface=" times new roman"/>
              </a:rPr>
            </a:br>
            <a:r>
              <a:rPr kumimoji="0" lang="en-US" altLang="en-US" sz="1600" b="0" i="0" u="none" strike="noStrike" cap="none" normalizeH="0" baseline="0" dirty="0">
                <a:ln>
                  <a:noFill/>
                </a:ln>
                <a:solidFill>
                  <a:srgbClr val="595959"/>
                </a:solidFill>
                <a:effectLst/>
                <a:latin typeface=" times new roman"/>
              </a:rPr>
              <a:t>Controls capital flows and modifies international financial systems.</a:t>
            </a:r>
            <a:br>
              <a:rPr kumimoji="0" lang="en-US" altLang="en-US" sz="1600" b="0" i="0" u="none" strike="noStrike" cap="none" normalizeH="0" baseline="0" dirty="0">
                <a:ln>
                  <a:noFill/>
                </a:ln>
                <a:solidFill>
                  <a:srgbClr val="595959"/>
                </a:solidFill>
                <a:effectLst/>
                <a:latin typeface=" times new roman"/>
              </a:rPr>
            </a:br>
            <a:br>
              <a:rPr kumimoji="0" lang="en-US" altLang="en-US" sz="1600" b="0" i="0" u="none" strike="noStrike" cap="none" normalizeH="0" baseline="0" dirty="0">
                <a:ln>
                  <a:noFill/>
                </a:ln>
                <a:solidFill>
                  <a:srgbClr val="595959"/>
                </a:solidFill>
                <a:effectLst/>
                <a:latin typeface=" times new roman"/>
              </a:rPr>
            </a:br>
            <a:r>
              <a:rPr kumimoji="0" lang="en-US" altLang="en-US" sz="1600" b="1" i="0" u="none" strike="noStrike" cap="none" normalizeH="0" baseline="0" dirty="0">
                <a:ln>
                  <a:noFill/>
                </a:ln>
                <a:solidFill>
                  <a:srgbClr val="595959"/>
                </a:solidFill>
                <a:effectLst/>
                <a:latin typeface=" times new roman"/>
              </a:rPr>
              <a:t>Taking on Global Challenges</a:t>
            </a:r>
            <a:br>
              <a:rPr kumimoji="0" lang="en-US" altLang="en-US" sz="1600" b="0" i="0" u="none" strike="noStrike" cap="none" normalizeH="0" baseline="0" dirty="0">
                <a:ln>
                  <a:noFill/>
                </a:ln>
                <a:solidFill>
                  <a:srgbClr val="595959"/>
                </a:solidFill>
                <a:effectLst/>
                <a:latin typeface=" times new roman"/>
              </a:rPr>
            </a:br>
            <a:r>
              <a:rPr kumimoji="0" lang="en-US" altLang="en-US" sz="1600" b="0" i="0" u="none" strike="noStrike" cap="none" normalizeH="0" baseline="0" dirty="0">
                <a:ln>
                  <a:noFill/>
                </a:ln>
                <a:solidFill>
                  <a:srgbClr val="595959"/>
                </a:solidFill>
                <a:effectLst/>
                <a:latin typeface=" times new roman"/>
              </a:rPr>
              <a:t>Focuses on inclusive globalization, inequality, and climate change.</a:t>
            </a:r>
            <a:br>
              <a:rPr kumimoji="0" lang="en-US" altLang="en-US" sz="1600" b="0" i="0" u="none" strike="noStrike" cap="none" normalizeH="0" baseline="0" dirty="0">
                <a:ln>
                  <a:noFill/>
                </a:ln>
                <a:solidFill>
                  <a:srgbClr val="595959"/>
                </a:solidFill>
                <a:effectLst/>
                <a:latin typeface="Arial" panose="020B0604020202020204" pitchFamily="34" charset="0"/>
              </a:rPr>
            </a:br>
            <a:endParaRPr kumimoji="0" lang="en-US" altLang="en-US" sz="1600" b="0" i="0" u="none" strike="noStrike" cap="none" normalizeH="0" baseline="0" dirty="0">
              <a:ln>
                <a:noFill/>
              </a:ln>
              <a:solidFill>
                <a:srgbClr val="595959"/>
              </a:solidFill>
              <a:effectLst/>
              <a:latin typeface="Arial" panose="020B0604020202020204" pitchFamily="34" charset="0"/>
            </a:endParaRPr>
          </a:p>
        </p:txBody>
      </p:sp>
      <p:pic>
        <p:nvPicPr>
          <p:cNvPr id="5" name="Picture 5" descr="IMF Policy Advice">
            <a:extLst>
              <a:ext uri="{FF2B5EF4-FFF2-40B4-BE49-F238E27FC236}">
                <a16:creationId xmlns:a16="http://schemas.microsoft.com/office/drawing/2014/main" id="{06033648-F6C7-BF6D-6C7A-DD0C5019C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491" r="48559"/>
          <a:stretch/>
        </p:blipFill>
        <p:spPr bwMode="auto">
          <a:xfrm>
            <a:off x="7787922" y="1249443"/>
            <a:ext cx="1769372" cy="243048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 name="Picture 3" descr="What is the IMF?">
            <a:extLst>
              <a:ext uri="{FF2B5EF4-FFF2-40B4-BE49-F238E27FC236}">
                <a16:creationId xmlns:a16="http://schemas.microsoft.com/office/drawing/2014/main" id="{40BA05FF-3DC5-649D-225E-0DF440F426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4" t="-1" r="30987" b="-789"/>
          <a:stretch/>
        </p:blipFill>
        <p:spPr bwMode="auto">
          <a:xfrm>
            <a:off x="0" y="-23155"/>
            <a:ext cx="4475654" cy="173475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lt;img src=">
            <a:extLst>
              <a:ext uri="{FF2B5EF4-FFF2-40B4-BE49-F238E27FC236}">
                <a16:creationId xmlns:a16="http://schemas.microsoft.com/office/drawing/2014/main" id="{BFDC76D6-0EFE-A88A-4529-3B48BC8AA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172" y="3679927"/>
            <a:ext cx="4598872" cy="3337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840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6000"/>
                    </a14:imgEffect>
                    <a14:imgEffect>
                      <a14:brightnessContrast bright="-41000" contrast="16000"/>
                    </a14:imgEffect>
                  </a14:imgLayer>
                </a14:imgProps>
              </a:ext>
              <a:ext uri="{28A0092B-C50C-407E-A947-70E740481C1C}">
                <a14:useLocalDpi xmlns:a14="http://schemas.microsoft.com/office/drawing/2010/main" val="0"/>
              </a:ext>
            </a:extLst>
          </a:blip>
          <a:srcRect/>
          <a:stretch/>
        </p:blipFill>
        <p:spPr>
          <a:xfrm>
            <a:off x="-125896" y="-70816"/>
            <a:ext cx="12443792" cy="6999632"/>
          </a:xfrm>
          <a:prstGeom prst="rect">
            <a:avLst/>
          </a:prstGeom>
        </p:spPr>
      </p:pic>
      <p:sp>
        <p:nvSpPr>
          <p:cNvPr id="58" name="Freeform: Shape 57">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283384" y="720632"/>
            <a:ext cx="5886449" cy="664686"/>
          </a:xfrm>
        </p:spPr>
        <p:txBody>
          <a:bodyPr vert="horz" lIns="91440" tIns="45720" rIns="91440" bIns="45720" rtlCol="0" anchor="ctr">
            <a:normAutofit/>
          </a:bodyPr>
          <a:lstStyle/>
          <a:p>
            <a:pPr algn="ctr"/>
            <a:r>
              <a:rPr lang="en-US" sz="3600" dirty="0"/>
              <a:t>CONCLUSIONS</a:t>
            </a:r>
          </a:p>
        </p:txBody>
      </p:sp>
      <p:sp>
        <p:nvSpPr>
          <p:cNvPr id="62"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76068" y="1409366"/>
            <a:ext cx="6901082" cy="424763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t>The International Monetary Fund (IMF) plays a crucial role in promoting international trade by ensuring global financial stability. It provides financial assistance and policy recommendations to countries experiencing balance of payments crises, preventing financial contagion that could impede trade. The IMF's assistance has been instrumental in stabilizing economies during the Asian Financial Crisis, enabling trade to recover.</a:t>
            </a:r>
            <a:br>
              <a:rPr lang="en-US" sz="1400" dirty="0"/>
            </a:br>
            <a:br>
              <a:rPr lang="en-US" sz="1400" dirty="0"/>
            </a:br>
            <a:r>
              <a:rPr lang="en-US" sz="1400" dirty="0"/>
              <a:t>To enhance trade competitiveness, the IMF encourages nations to adopt structural reforms, such as trade liberalization, better governance, and the elimination of trade obstacles. These reforms contribute to a more transparent and effective trade environment, facilitating increased involvement in international markets. For example, IMF-backed reforms in Latin American nations in the 1990s led to increased exports and deeper economic connectivity.</a:t>
            </a:r>
            <a:br>
              <a:rPr lang="en-US" sz="1400" dirty="0"/>
            </a:br>
            <a:br>
              <a:rPr lang="en-US" sz="1400" dirty="0"/>
            </a:br>
            <a:r>
              <a:rPr lang="en-US" sz="1400" dirty="0"/>
              <a:t>Developing economies often face obstacles like inadequate infrastructure, unstable economies, and restricted access to foreign markets. The IMF offers financial support, technical assistance, and policy recommendations to help these nations stabilize their economies and increase their trading capacity. For instance, IMF programs have helped African nations reduce external imbalances and improve fiscal management, boosting trade and economic growth.</a:t>
            </a:r>
          </a:p>
        </p:txBody>
      </p:sp>
    </p:spTree>
    <p:extLst>
      <p:ext uri="{BB962C8B-B14F-4D97-AF65-F5344CB8AC3E}">
        <p14:creationId xmlns:p14="http://schemas.microsoft.com/office/powerpoint/2010/main" val="1776819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val="0"/>
              </a:ext>
            </a:extLst>
          </a:blip>
          <a:stretch>
            <a:fillRect/>
          </a:stretch>
        </p:blipFill>
        <p:spPr>
          <a:xfrm>
            <a:off x="0" y="8038"/>
            <a:ext cx="12192000" cy="6841924"/>
          </a:xfrm>
          <a:prstGeom prst="rect">
            <a:avLst/>
          </a:prstGeom>
        </p:spPr>
      </p:pic>
      <p:sp>
        <p:nvSpPr>
          <p:cNvPr id="2" name="Title 1"/>
          <p:cNvSpPr>
            <a:spLocks noGrp="1"/>
          </p:cNvSpPr>
          <p:nvPr>
            <p:ph type="title"/>
          </p:nvPr>
        </p:nvSpPr>
        <p:spPr>
          <a:solidFill>
            <a:schemeClr val="tx1">
              <a:lumMod val="50000"/>
              <a:lumOff val="50000"/>
              <a:alpha val="76000"/>
            </a:schemeClr>
          </a:solidFill>
        </p:spPr>
        <p:txBody>
          <a:bodyPr/>
          <a:lstStyle/>
          <a:p>
            <a:r>
              <a:rPr lang="en-US" dirty="0">
                <a:solidFill>
                  <a:schemeClr val="bg1"/>
                </a:solidFill>
                <a:latin typeface=" times new roman"/>
              </a:rPr>
              <a:t>List of references</a:t>
            </a:r>
          </a:p>
        </p:txBody>
      </p:sp>
      <p:sp>
        <p:nvSpPr>
          <p:cNvPr id="3" name="Content Placeholder 2"/>
          <p:cNvSpPr>
            <a:spLocks noGrp="1"/>
          </p:cNvSpPr>
          <p:nvPr>
            <p:ph idx="1"/>
          </p:nvPr>
        </p:nvSpPr>
        <p:spPr>
          <a:solidFill>
            <a:schemeClr val="tx1">
              <a:lumMod val="50000"/>
              <a:lumOff val="50000"/>
              <a:alpha val="43000"/>
            </a:schemeClr>
          </a:solidFill>
        </p:spPr>
        <p:txBody>
          <a:bodyPr>
            <a:normAutofit fontScale="92500" lnSpcReduction="10000"/>
          </a:bodyPr>
          <a:lstStyle/>
          <a:p>
            <a:r>
              <a:rPr lang="en-US" dirty="0">
                <a:solidFill>
                  <a:schemeClr val="bg1"/>
                </a:solidFill>
                <a:latin typeface=" times new roman"/>
              </a:rPr>
              <a:t>IMF Annual Reports</a:t>
            </a:r>
          </a:p>
          <a:p>
            <a:r>
              <a:rPr lang="en-US" dirty="0">
                <a:solidFill>
                  <a:schemeClr val="bg1"/>
                </a:solidFill>
                <a:latin typeface=" times new roman"/>
              </a:rPr>
              <a:t>World Economic Outlook</a:t>
            </a:r>
          </a:p>
          <a:p>
            <a:r>
              <a:rPr lang="en-US" dirty="0">
                <a:solidFill>
                  <a:schemeClr val="bg1"/>
                </a:solidFill>
                <a:latin typeface=" times new roman"/>
              </a:rPr>
              <a:t>IMF Staff Discussion Notes</a:t>
            </a:r>
          </a:p>
          <a:p>
            <a:r>
              <a:rPr lang="en-US" dirty="0">
                <a:solidFill>
                  <a:schemeClr val="bg1"/>
                </a:solidFill>
                <a:latin typeface=" times new roman"/>
                <a:hlinkClick r:id="rId4"/>
              </a:rPr>
              <a:t>https://www.imf.org/en/Home   </a:t>
            </a:r>
          </a:p>
          <a:p>
            <a:r>
              <a:rPr lang="en-US" dirty="0">
                <a:solidFill>
                  <a:schemeClr val="bg1"/>
                </a:solidFill>
                <a:latin typeface=" times new roman"/>
                <a:hlinkClick r:id="rId4"/>
              </a:rPr>
              <a:t>www.worldbank.org</a:t>
            </a:r>
            <a:endParaRPr lang="en-US" dirty="0">
              <a:solidFill>
                <a:schemeClr val="bg1"/>
              </a:solidFill>
              <a:latin typeface=" times new roman"/>
            </a:endParaRPr>
          </a:p>
          <a:p>
            <a:r>
              <a:rPr lang="en-US" dirty="0">
                <a:solidFill>
                  <a:schemeClr val="bg1"/>
                </a:solidFill>
                <a:latin typeface=" times new roman"/>
              </a:rPr>
              <a:t>Reuters IMF News</a:t>
            </a:r>
          </a:p>
          <a:p>
            <a:r>
              <a:rPr lang="en-US" dirty="0">
                <a:solidFill>
                  <a:schemeClr val="bg1"/>
                </a:solidFill>
                <a:latin typeface=" times new roman"/>
              </a:rPr>
              <a:t>"International Economic Law and Monetary Measures: Limitations to States’ Sovereignty and Dispute Settlement" by </a:t>
            </a:r>
            <a:r>
              <a:rPr lang="en-US" dirty="0" err="1">
                <a:solidFill>
                  <a:schemeClr val="bg1"/>
                </a:solidFill>
                <a:latin typeface=" times new roman"/>
              </a:rPr>
              <a:t>Annamaria</a:t>
            </a:r>
            <a:r>
              <a:rPr lang="en-US" dirty="0">
                <a:solidFill>
                  <a:schemeClr val="bg1"/>
                </a:solidFill>
                <a:latin typeface=" times new roman"/>
              </a:rPr>
              <a:t> </a:t>
            </a:r>
            <a:r>
              <a:rPr lang="en-US" dirty="0" err="1">
                <a:solidFill>
                  <a:schemeClr val="bg1"/>
                </a:solidFill>
                <a:latin typeface=" times new roman"/>
              </a:rPr>
              <a:t>Viterbo</a:t>
            </a:r>
            <a:endParaRPr lang="en-US" dirty="0">
              <a:solidFill>
                <a:schemeClr val="bg1"/>
              </a:solidFill>
              <a:latin typeface=" times new roman"/>
            </a:endParaRPr>
          </a:p>
          <a:p>
            <a:r>
              <a:rPr lang="en-US" dirty="0">
                <a:solidFill>
                  <a:schemeClr val="bg1"/>
                </a:solidFill>
                <a:latin typeface=" times new roman"/>
              </a:rPr>
              <a:t>"Globalizing Capital: A History of the International Monetary System" by Barry </a:t>
            </a:r>
            <a:r>
              <a:rPr lang="en-US" dirty="0" err="1">
                <a:solidFill>
                  <a:schemeClr val="bg1"/>
                </a:solidFill>
                <a:latin typeface=" times new roman"/>
              </a:rPr>
              <a:t>Eichengreen</a:t>
            </a:r>
            <a:endParaRPr lang="en-US" dirty="0">
              <a:solidFill>
                <a:schemeClr val="bg1"/>
              </a:solidFill>
              <a:latin typeface=" times new roman"/>
            </a:endParaRPr>
          </a:p>
        </p:txBody>
      </p:sp>
    </p:spTree>
    <p:extLst>
      <p:ext uri="{BB962C8B-B14F-4D97-AF65-F5344CB8AC3E}">
        <p14:creationId xmlns:p14="http://schemas.microsoft.com/office/powerpoint/2010/main" val="4034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34" name="Rectangle 2133">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F8701-9EF0-F7FA-A214-265BAD3F4FE6}"/>
              </a:ext>
            </a:extLst>
          </p:cNvPr>
          <p:cNvSpPr>
            <a:spLocks noGrp="1"/>
          </p:cNvSpPr>
          <p:nvPr>
            <p:ph type="title"/>
          </p:nvPr>
        </p:nvSpPr>
        <p:spPr>
          <a:xfrm>
            <a:off x="4569414" y="166254"/>
            <a:ext cx="6870954" cy="1010609"/>
          </a:xfrm>
        </p:spPr>
        <p:txBody>
          <a:bodyPr>
            <a:normAutofit/>
          </a:bodyPr>
          <a:lstStyle/>
          <a:p>
            <a:pPr algn="ctr"/>
            <a:r>
              <a:rPr lang="en-US" sz="4000" dirty="0"/>
              <a:t>1. INTRODUCTION </a:t>
            </a:r>
          </a:p>
        </p:txBody>
      </p:sp>
      <p:pic>
        <p:nvPicPr>
          <p:cNvPr id="6" name="Picture 2" descr="IMF logo">
            <a:extLst>
              <a:ext uri="{FF2B5EF4-FFF2-40B4-BE49-F238E27FC236}">
                <a16:creationId xmlns:a16="http://schemas.microsoft.com/office/drawing/2014/main" id="{B3E1F45A-461D-243F-8D19-6ECF789E2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2" r="2072" b="4"/>
          <a:stretch/>
        </p:blipFill>
        <p:spPr bwMode="auto">
          <a:xfrm>
            <a:off x="20" y="2342320"/>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nding in Banking: Benefits and Best Practices | CRIF Digital">
            <a:extLst>
              <a:ext uri="{FF2B5EF4-FFF2-40B4-BE49-F238E27FC236}">
                <a16:creationId xmlns:a16="http://schemas.microsoft.com/office/drawing/2014/main" id="{13F643F2-A989-27BB-C1E8-C1D4B2A90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149" r="3" b="2130"/>
          <a:stretch/>
        </p:blipFill>
        <p:spPr bwMode="auto">
          <a:xfrm>
            <a:off x="20" y="4693680"/>
            <a:ext cx="4187091" cy="21643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8220F4C-2202-1429-504A-EF6F0B0E7018}"/>
              </a:ext>
            </a:extLst>
          </p:cNvPr>
          <p:cNvSpPr>
            <a:spLocks noGrp="1"/>
          </p:cNvSpPr>
          <p:nvPr>
            <p:ph idx="1"/>
          </p:nvPr>
        </p:nvSpPr>
        <p:spPr>
          <a:xfrm>
            <a:off x="4336473" y="1524000"/>
            <a:ext cx="7633854" cy="5167746"/>
          </a:xfrm>
        </p:spPr>
        <p:txBody>
          <a:bodyPr>
            <a:normAutofit/>
          </a:bodyPr>
          <a:lstStyle/>
          <a:p>
            <a:r>
              <a:rPr lang="en-US" sz="1600" b="0" i="0" u="none" strike="noStrike" dirty="0">
                <a:effectLst/>
                <a:latin typeface="Times New Roman" panose="02020603050405020304" pitchFamily="18" charset="0"/>
                <a:cs typeface="Times New Roman" panose="02020603050405020304" pitchFamily="18" charset="0"/>
              </a:rPr>
              <a:t>The IMF</a:t>
            </a:r>
            <a:r>
              <a:rPr lang="en-US" sz="1600" b="0" i="0" dirty="0">
                <a:effectLst/>
                <a:latin typeface="Times New Roman" panose="02020603050405020304" pitchFamily="18" charset="0"/>
                <a:cs typeface="Times New Roman" panose="02020603050405020304" pitchFamily="18" charset="0"/>
              </a:rPr>
              <a:t> and the </a:t>
            </a:r>
            <a:r>
              <a:rPr lang="en-US" sz="1600" b="0" i="0" u="none" strike="noStrike" dirty="0">
                <a:effectLst/>
                <a:latin typeface="Times New Roman" panose="02020603050405020304" pitchFamily="18" charset="0"/>
                <a:cs typeface="Times New Roman" panose="02020603050405020304" pitchFamily="18" charset="0"/>
              </a:rPr>
              <a:t>World Bank</a:t>
            </a:r>
            <a:r>
              <a:rPr lang="en-US" sz="1600" b="0" i="0" dirty="0">
                <a:effectLst/>
                <a:latin typeface="Times New Roman" panose="02020603050405020304" pitchFamily="18" charset="0"/>
                <a:cs typeface="Times New Roman" panose="02020603050405020304" pitchFamily="18" charset="0"/>
              </a:rPr>
              <a:t> were created in July 1944 at an international conference in the United States (in Bretton Woods, New Hampshire) that established a framework for economic cooperation aimed at creating a more stable and prosperous global economy.</a:t>
            </a:r>
          </a:p>
          <a:p>
            <a:r>
              <a:rPr lang="en-US" sz="1600" b="0" i="0" dirty="0">
                <a:effectLst/>
                <a:latin typeface="Times New Roman" panose="02020603050405020304" pitchFamily="18" charset="0"/>
                <a:cs typeface="Times New Roman" panose="02020603050405020304" pitchFamily="18" charset="0"/>
              </a:rPr>
              <a:t>Their approaches to achieving this shared goal are complementary: the IMF focuses on macroeconomic and financial stability.</a:t>
            </a:r>
          </a:p>
          <a:p>
            <a:r>
              <a:rPr lang="en-US" sz="1600" b="0" i="0" dirty="0">
                <a:effectLst/>
                <a:latin typeface="Times New Roman" panose="02020603050405020304" pitchFamily="18" charset="0"/>
                <a:cs typeface="Times New Roman" panose="02020603050405020304" pitchFamily="18" charset="0"/>
              </a:rPr>
              <a:t>The IMF has three critical missions: furthering international monetary cooperation, encouraging the expansion of trade and economic growth, and discouraging policies that would harm prosperity. </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b="1" dirty="0"/>
              <a:t>Primary Focus Areas</a:t>
            </a:r>
          </a:p>
          <a:p>
            <a:pPr marL="0" indent="0">
              <a:buNone/>
            </a:pPr>
            <a:r>
              <a:rPr lang="en-US" sz="1600" b="1" dirty="0">
                <a:latin typeface="Times New Roman" panose="02020603050405020304" pitchFamily="18" charset="0"/>
                <a:cs typeface="Times New Roman" panose="02020603050405020304" pitchFamily="18" charset="0"/>
              </a:rPr>
              <a:t>Economic Surveillance</a:t>
            </a:r>
            <a:r>
              <a:rPr lang="en-US" sz="1600" dirty="0">
                <a:latin typeface="Times New Roman" panose="02020603050405020304" pitchFamily="18" charset="0"/>
                <a:cs typeface="Times New Roman" panose="02020603050405020304" pitchFamily="18" charset="0"/>
              </a:rPr>
              <a:t>: Lighting development conditions in its market areas and monitoring global, regional, and national economic developments, then deliver policy recommendations.</a:t>
            </a:r>
          </a:p>
          <a:p>
            <a:pPr marL="0" indent="0">
              <a:buNone/>
            </a:pPr>
            <a:r>
              <a:rPr lang="en-US" sz="1600" b="1" dirty="0">
                <a:latin typeface="Times New Roman" panose="02020603050405020304" pitchFamily="18" charset="0"/>
                <a:cs typeface="Times New Roman" panose="02020603050405020304" pitchFamily="18" charset="0"/>
              </a:rPr>
              <a:t>Lending</a:t>
            </a:r>
            <a:r>
              <a:rPr lang="en-US" sz="1600" dirty="0">
                <a:latin typeface="Times New Roman" panose="02020603050405020304" pitchFamily="18" charset="0"/>
                <a:cs typeface="Times New Roman" panose="02020603050405020304" pitchFamily="18" charset="0"/>
              </a:rPr>
              <a:t>: Helping countries restore balance of payments' stability by providing financial support.</a:t>
            </a:r>
          </a:p>
          <a:p>
            <a:pPr marL="0" indent="0">
              <a:buNone/>
            </a:pPr>
            <a:r>
              <a:rPr lang="en-US" sz="1600" b="1" dirty="0">
                <a:latin typeface="Times New Roman" panose="02020603050405020304" pitchFamily="18" charset="0"/>
                <a:cs typeface="Times New Roman" panose="02020603050405020304" pitchFamily="18" charset="0"/>
              </a:rPr>
              <a:t>Capacity Development</a:t>
            </a:r>
            <a:r>
              <a:rPr lang="en-US" sz="1600" dirty="0">
                <a:latin typeface="Times New Roman" panose="02020603050405020304" pitchFamily="18" charset="0"/>
                <a:cs typeface="Times New Roman" panose="02020603050405020304" pitchFamily="18" charset="0"/>
              </a:rPr>
              <a:t>: Training and technical assistance to help strengthen member country ability to manage their economies.</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2056" name="Picture 8" descr="Moving towards a more responsive capacity building approach | The Robertson  Trust">
            <a:extLst>
              <a:ext uri="{FF2B5EF4-FFF2-40B4-BE49-F238E27FC236}">
                <a16:creationId xmlns:a16="http://schemas.microsoft.com/office/drawing/2014/main" id="{DDC95F02-B742-2D0A-4961-B9230FEB0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42" r="3" b="3"/>
          <a:stretch/>
        </p:blipFill>
        <p:spPr bwMode="auto">
          <a:xfrm>
            <a:off x="20" y="1"/>
            <a:ext cx="4187091" cy="216432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6ABFC5C-CF96-F613-BF32-3770BB037EA1}"/>
              </a:ext>
            </a:extLst>
          </p:cNvPr>
          <p:cNvGrpSpPr/>
          <p:nvPr/>
        </p:nvGrpSpPr>
        <p:grpSpPr>
          <a:xfrm>
            <a:off x="-110213" y="7045039"/>
            <a:ext cx="4297324" cy="15060246"/>
            <a:chOff x="-110213" y="1"/>
            <a:chExt cx="4297324" cy="15060246"/>
          </a:xfrm>
        </p:grpSpPr>
        <p:pic>
          <p:nvPicPr>
            <p:cNvPr id="8" name="Picture 4" descr="What were the effects of the great depression in Europe from 1925-1936?!  Wellnessnetic care! Dr Manju Antil ! Counselling Psychologist and  Psychotherapist ~ Dr Manju Antil (Counselling Psychologist and  Psychotherapist)">
              <a:extLst>
                <a:ext uri="{FF2B5EF4-FFF2-40B4-BE49-F238E27FC236}">
                  <a16:creationId xmlns:a16="http://schemas.microsoft.com/office/drawing/2014/main" id="{1A02F0E2-5860-781B-FD9C-F1CE394DA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6151" r="-2" b="23063"/>
            <a:stretch/>
          </p:blipFill>
          <p:spPr bwMode="auto">
            <a:xfrm>
              <a:off x="20" y="1"/>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uses of the Great Depression | Britannica">
              <a:extLst>
                <a:ext uri="{FF2B5EF4-FFF2-40B4-BE49-F238E27FC236}">
                  <a16:creationId xmlns:a16="http://schemas.microsoft.com/office/drawing/2014/main" id="{E181702B-5336-CFD6-1C0B-DE014D0553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5307" r="3" b="18637"/>
            <a:stretch/>
          </p:blipFill>
          <p:spPr bwMode="auto">
            <a:xfrm>
              <a:off x="20" y="2342320"/>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ulture Re-View: How did 'World War II' get its name? | Euronews">
              <a:extLst>
                <a:ext uri="{FF2B5EF4-FFF2-40B4-BE49-F238E27FC236}">
                  <a16:creationId xmlns:a16="http://schemas.microsoft.com/office/drawing/2014/main" id="{7E31CFF9-BA13-C757-5078-3C9D08A2F0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4034" r="3" b="4075"/>
            <a:stretch/>
          </p:blipFill>
          <p:spPr bwMode="auto">
            <a:xfrm>
              <a:off x="20" y="4693680"/>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reation of the Bretton Woods System | Federal Reserve History">
              <a:extLst>
                <a:ext uri="{FF2B5EF4-FFF2-40B4-BE49-F238E27FC236}">
                  <a16:creationId xmlns:a16="http://schemas.microsoft.com/office/drawing/2014/main" id="{8DBDA562-1D8D-6973-28EE-33417F4BD5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4" y="7687705"/>
              <a:ext cx="4187091" cy="24345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ranscript of '44 Bretton Woods Meeting Found at Treasury - The New York  Times">
              <a:extLst>
                <a:ext uri="{FF2B5EF4-FFF2-40B4-BE49-F238E27FC236}">
                  <a16:creationId xmlns:a16="http://schemas.microsoft.com/office/drawing/2014/main" id="{480A4A03-97CF-907A-2B84-CAABDEFD6A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47" y="10272256"/>
              <a:ext cx="4247058" cy="25244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Omni Mount Washington in Bretton Woods, New Hampshire">
              <a:extLst>
                <a:ext uri="{FF2B5EF4-FFF2-40B4-BE49-F238E27FC236}">
                  <a16:creationId xmlns:a16="http://schemas.microsoft.com/office/drawing/2014/main" id="{8E086056-9138-20C0-FD2C-0B4E2E3C3A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213" y="12876893"/>
              <a:ext cx="4297324" cy="21833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0860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4D0CD-61C1-9FA4-20D5-AA55F10DC652}"/>
              </a:ext>
            </a:extLst>
          </p:cNvPr>
          <p:cNvSpPr>
            <a:spLocks noGrp="1"/>
          </p:cNvSpPr>
          <p:nvPr>
            <p:ph type="title"/>
          </p:nvPr>
        </p:nvSpPr>
        <p:spPr>
          <a:xfrm>
            <a:off x="6204688" y="302866"/>
            <a:ext cx="3257967" cy="837813"/>
          </a:xfrm>
        </p:spPr>
        <p:txBody>
          <a:bodyPr>
            <a:normAutofit/>
          </a:bodyPr>
          <a:lstStyle/>
          <a:p>
            <a:r>
              <a:rPr lang="en-US" sz="4000" dirty="0"/>
              <a:t>2. HISTORY</a:t>
            </a:r>
          </a:p>
        </p:txBody>
      </p:sp>
      <p:sp>
        <p:nvSpPr>
          <p:cNvPr id="3" name="Content Placeholder 2">
            <a:extLst>
              <a:ext uri="{FF2B5EF4-FFF2-40B4-BE49-F238E27FC236}">
                <a16:creationId xmlns:a16="http://schemas.microsoft.com/office/drawing/2014/main" id="{14FE1F96-D341-17AD-86A6-2A0B147DA8A7}"/>
              </a:ext>
            </a:extLst>
          </p:cNvPr>
          <p:cNvSpPr>
            <a:spLocks noGrp="1"/>
          </p:cNvSpPr>
          <p:nvPr>
            <p:ph idx="1"/>
          </p:nvPr>
        </p:nvSpPr>
        <p:spPr>
          <a:xfrm>
            <a:off x="4405740" y="1292112"/>
            <a:ext cx="7564582" cy="5414455"/>
          </a:xfrm>
        </p:spPr>
        <p:txBody>
          <a:bodyPr>
            <a:normAutofit fontScale="92500" lnSpcReduction="20000"/>
          </a:bodyPr>
          <a:lstStyle/>
          <a:p>
            <a:pPr>
              <a:lnSpc>
                <a:spcPct val="150000"/>
              </a:lnSpc>
            </a:pPr>
            <a:r>
              <a:rPr lang="en-US" sz="1800" b="1" dirty="0">
                <a:latin typeface="Times New Roman" panose="02020603050405020304" pitchFamily="18" charset="0"/>
                <a:cs typeface="Times New Roman" panose="02020603050405020304" pitchFamily="18" charset="0"/>
              </a:rPr>
              <a:t>The Great Depression (1929-1939)</a:t>
            </a:r>
            <a:r>
              <a:rPr lang="en-US" sz="1800" dirty="0">
                <a:latin typeface="Times New Roman" panose="02020603050405020304" pitchFamily="18" charset="0"/>
                <a:cs typeface="Times New Roman" panose="02020603050405020304" pitchFamily="18" charset="0"/>
              </a:rPr>
              <a:t> was a time of widespread unemployment and poverty with a worldwide economic collapse. To all this was added protectionist trade policies, currency devaluation and trade barriers. When international coordination and monetary are absent, they strengthen the instability of global economic system.</a:t>
            </a:r>
          </a:p>
          <a:p>
            <a:pPr>
              <a:lnSpc>
                <a:spcPct val="150000"/>
              </a:lnSpc>
            </a:pPr>
            <a:r>
              <a:rPr lang="en-US" sz="1800" b="1" dirty="0">
                <a:latin typeface="Times New Roman" panose="02020603050405020304" pitchFamily="18" charset="0"/>
                <a:cs typeface="Times New Roman" panose="02020603050405020304" pitchFamily="18" charset="0"/>
              </a:rPr>
              <a:t>During the World War II </a:t>
            </a:r>
            <a:r>
              <a:rPr lang="en-US" sz="1800" dirty="0">
                <a:latin typeface="Times New Roman" panose="02020603050405020304" pitchFamily="18" charset="0"/>
                <a:cs typeface="Times New Roman" panose="02020603050405020304" pitchFamily="18" charset="0"/>
              </a:rPr>
              <a:t>period this economic instability continued but now additional destabilization was required to cry for a pillar which is intended for the economic recovery and facilitate the design of the countries who would work and rebuild their economies following the financial crises so to avoid such the thing never occurs again.</a:t>
            </a:r>
          </a:p>
          <a:p>
            <a:pPr>
              <a:lnSpc>
                <a:spcPct val="150000"/>
              </a:lnSpc>
            </a:pPr>
            <a:r>
              <a:rPr lang="en-US" sz="1800" dirty="0">
                <a:latin typeface="Times New Roman" panose="02020603050405020304" pitchFamily="18" charset="0"/>
                <a:cs typeface="Times New Roman" panose="02020603050405020304" pitchFamily="18" charset="0"/>
              </a:rPr>
              <a:t>In 1944, </a:t>
            </a:r>
            <a:r>
              <a:rPr lang="en-US" sz="1800" b="1" dirty="0">
                <a:latin typeface="Times New Roman" panose="02020603050405020304" pitchFamily="18" charset="0"/>
                <a:cs typeface="Times New Roman" panose="02020603050405020304" pitchFamily="18" charset="0"/>
              </a:rPr>
              <a:t>Bretton Woods </a:t>
            </a:r>
            <a:r>
              <a:rPr lang="en-US" sz="1800" dirty="0">
                <a:latin typeface="Times New Roman" panose="02020603050405020304" pitchFamily="18" charset="0"/>
                <a:cs typeface="Times New Roman" panose="02020603050405020304" pitchFamily="18" charset="0"/>
              </a:rPr>
              <a:t>was held to put together a new international economic order among 44 countries. An economic attempt to counter the 30's chaos after the war. Two key institutions were established: The International Monetary Fund (IMF), and the IBRD, later known as the World Bank, to supervise exchange rates and cooperation in international monetary policy.</a:t>
            </a:r>
          </a:p>
          <a:p>
            <a:pPr>
              <a:lnSpc>
                <a:spcPct val="150000"/>
              </a:lnSpc>
            </a:pPr>
            <a:endParaRPr lang="en-US" sz="18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F5A735C0-5B0F-65AF-0434-26369C2AC775}"/>
              </a:ext>
            </a:extLst>
          </p:cNvPr>
          <p:cNvGrpSpPr/>
          <p:nvPr/>
        </p:nvGrpSpPr>
        <p:grpSpPr>
          <a:xfrm>
            <a:off x="-1" y="-164337"/>
            <a:ext cx="4297324" cy="15060246"/>
            <a:chOff x="-110213" y="1"/>
            <a:chExt cx="4297324" cy="15060246"/>
          </a:xfrm>
        </p:grpSpPr>
        <p:pic>
          <p:nvPicPr>
            <p:cNvPr id="6" name="Picture 4" descr="What were the effects of the great depression in Europe from 1925-1936?!  Wellnessnetic care! Dr Manju Antil ! Counselling Psychologist and  Psychotherapist ~ Dr Manju Antil (Counselling Psychologist and  Psychotherapist)">
              <a:extLst>
                <a:ext uri="{FF2B5EF4-FFF2-40B4-BE49-F238E27FC236}">
                  <a16:creationId xmlns:a16="http://schemas.microsoft.com/office/drawing/2014/main" id="{4F288D90-925F-64EA-8253-7BC21DC65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151" r="-2" b="23063"/>
            <a:stretch/>
          </p:blipFill>
          <p:spPr bwMode="auto">
            <a:xfrm>
              <a:off x="20" y="1"/>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auses of the Great Depression | Britannica">
              <a:extLst>
                <a:ext uri="{FF2B5EF4-FFF2-40B4-BE49-F238E27FC236}">
                  <a16:creationId xmlns:a16="http://schemas.microsoft.com/office/drawing/2014/main" id="{D7412FBC-BA9C-5196-3510-FD9A2E2C0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307" r="3" b="18637"/>
            <a:stretch/>
          </p:blipFill>
          <p:spPr bwMode="auto">
            <a:xfrm>
              <a:off x="20" y="2342320"/>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ulture Re-View: How did 'World War II' get its name? | Euronews">
              <a:extLst>
                <a:ext uri="{FF2B5EF4-FFF2-40B4-BE49-F238E27FC236}">
                  <a16:creationId xmlns:a16="http://schemas.microsoft.com/office/drawing/2014/main" id="{F0540B25-7733-1887-B937-D4B995C9B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034" r="3" b="4075"/>
            <a:stretch/>
          </p:blipFill>
          <p:spPr bwMode="auto">
            <a:xfrm>
              <a:off x="20" y="4693680"/>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reation of the Bretton Woods System | Federal Reserve History">
              <a:extLst>
                <a:ext uri="{FF2B5EF4-FFF2-40B4-BE49-F238E27FC236}">
                  <a16:creationId xmlns:a16="http://schemas.microsoft.com/office/drawing/2014/main" id="{50C88C40-954D-423A-9A55-3DBA68D48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4" y="7687705"/>
              <a:ext cx="4187091" cy="24345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ranscript of '44 Bretton Woods Meeting Found at Treasury - The New York  Times">
              <a:extLst>
                <a:ext uri="{FF2B5EF4-FFF2-40B4-BE49-F238E27FC236}">
                  <a16:creationId xmlns:a16="http://schemas.microsoft.com/office/drawing/2014/main" id="{803A101F-7547-475B-B655-8034EAD44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47" y="10272256"/>
              <a:ext cx="4247058" cy="25244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Omni Mount Washington in Bretton Woods, New Hampshire">
              <a:extLst>
                <a:ext uri="{FF2B5EF4-FFF2-40B4-BE49-F238E27FC236}">
                  <a16:creationId xmlns:a16="http://schemas.microsoft.com/office/drawing/2014/main" id="{DF07DED1-4B43-2534-65BE-1A1CE99F5F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3" y="12876893"/>
              <a:ext cx="4297324" cy="218335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IMF logo">
            <a:extLst>
              <a:ext uri="{FF2B5EF4-FFF2-40B4-BE49-F238E27FC236}">
                <a16:creationId xmlns:a16="http://schemas.microsoft.com/office/drawing/2014/main" id="{FF4A10F1-179C-4388-FB26-B2C9ECBAF2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202" r="2072" b="4"/>
          <a:stretch/>
        </p:blipFill>
        <p:spPr bwMode="auto">
          <a:xfrm>
            <a:off x="0" y="-4944648"/>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Lending in Banking: Benefits and Best Practices | CRIF Digital">
            <a:extLst>
              <a:ext uri="{FF2B5EF4-FFF2-40B4-BE49-F238E27FC236}">
                <a16:creationId xmlns:a16="http://schemas.microsoft.com/office/drawing/2014/main" id="{EF32569B-593E-8D2A-1A9E-1911F563AB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2149" r="3" b="2130"/>
          <a:stretch/>
        </p:blipFill>
        <p:spPr bwMode="auto">
          <a:xfrm>
            <a:off x="0" y="-2593288"/>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Moving towards a more responsive capacity building approach | The Robertson  Trust">
            <a:extLst>
              <a:ext uri="{FF2B5EF4-FFF2-40B4-BE49-F238E27FC236}">
                <a16:creationId xmlns:a16="http://schemas.microsoft.com/office/drawing/2014/main" id="{5BED8F95-5773-CBFD-CDCE-8492718DBF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1542" r="3" b="3"/>
          <a:stretch/>
        </p:blipFill>
        <p:spPr bwMode="auto">
          <a:xfrm>
            <a:off x="0" y="-7286967"/>
            <a:ext cx="4187091" cy="216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56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1A82F3-CAFA-1485-8786-5C134061772F}"/>
            </a:ext>
          </a:extLst>
        </p:cNvPr>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FAD245C2-88D0-3CC2-DF76-D8FBD5302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56A41-B064-2F3F-3B99-6BCE82C8BDA9}"/>
              </a:ext>
            </a:extLst>
          </p:cNvPr>
          <p:cNvSpPr>
            <a:spLocks noGrp="1"/>
          </p:cNvSpPr>
          <p:nvPr>
            <p:ph type="title"/>
          </p:nvPr>
        </p:nvSpPr>
        <p:spPr>
          <a:xfrm>
            <a:off x="6204688" y="302866"/>
            <a:ext cx="3257967" cy="837813"/>
          </a:xfrm>
        </p:spPr>
        <p:txBody>
          <a:bodyPr>
            <a:normAutofit/>
          </a:bodyPr>
          <a:lstStyle/>
          <a:p>
            <a:r>
              <a:rPr lang="en-US" sz="4000" dirty="0"/>
              <a:t>2. HISTORY</a:t>
            </a:r>
          </a:p>
        </p:txBody>
      </p:sp>
      <p:sp>
        <p:nvSpPr>
          <p:cNvPr id="3" name="Content Placeholder 2">
            <a:extLst>
              <a:ext uri="{FF2B5EF4-FFF2-40B4-BE49-F238E27FC236}">
                <a16:creationId xmlns:a16="http://schemas.microsoft.com/office/drawing/2014/main" id="{38A873E0-540D-93B4-9742-DDA24A304F88}"/>
              </a:ext>
            </a:extLst>
          </p:cNvPr>
          <p:cNvSpPr>
            <a:spLocks noGrp="1"/>
          </p:cNvSpPr>
          <p:nvPr>
            <p:ph idx="1"/>
          </p:nvPr>
        </p:nvSpPr>
        <p:spPr>
          <a:xfrm>
            <a:off x="4391885" y="-5565888"/>
            <a:ext cx="7564582" cy="5414455"/>
          </a:xfrm>
        </p:spPr>
        <p:txBody>
          <a:bodyPr>
            <a:normAutofit fontScale="92500" lnSpcReduction="20000"/>
          </a:bodyPr>
          <a:lstStyle/>
          <a:p>
            <a:pPr>
              <a:lnSpc>
                <a:spcPct val="150000"/>
              </a:lnSpc>
            </a:pPr>
            <a:r>
              <a:rPr lang="en-US" sz="1800" b="1" dirty="0">
                <a:latin typeface="Times New Roman" panose="02020603050405020304" pitchFamily="18" charset="0"/>
                <a:cs typeface="Times New Roman" panose="02020603050405020304" pitchFamily="18" charset="0"/>
              </a:rPr>
              <a:t>The Great Depression (1929-1939)</a:t>
            </a:r>
            <a:r>
              <a:rPr lang="en-US" sz="1800" dirty="0">
                <a:latin typeface="Times New Roman" panose="02020603050405020304" pitchFamily="18" charset="0"/>
                <a:cs typeface="Times New Roman" panose="02020603050405020304" pitchFamily="18" charset="0"/>
              </a:rPr>
              <a:t> was a time of widespread unemployment and poverty with a worldwide economic collapse. To all this was added protectionist trade policies, currency devaluation and trade barriers. When international coordination and monetary are absent, they strengthen the instability of global economic system.</a:t>
            </a:r>
          </a:p>
          <a:p>
            <a:pPr>
              <a:lnSpc>
                <a:spcPct val="150000"/>
              </a:lnSpc>
            </a:pPr>
            <a:r>
              <a:rPr lang="en-US" sz="1800" b="1" dirty="0">
                <a:latin typeface="Times New Roman" panose="02020603050405020304" pitchFamily="18" charset="0"/>
                <a:cs typeface="Times New Roman" panose="02020603050405020304" pitchFamily="18" charset="0"/>
              </a:rPr>
              <a:t>During the World War II </a:t>
            </a:r>
            <a:r>
              <a:rPr lang="en-US" sz="1800" dirty="0">
                <a:latin typeface="Times New Roman" panose="02020603050405020304" pitchFamily="18" charset="0"/>
                <a:cs typeface="Times New Roman" panose="02020603050405020304" pitchFamily="18" charset="0"/>
              </a:rPr>
              <a:t>period this economic instability continued but now additional destabilization was required to cry for a pillar which is intended for the economic recovery and facilitate the design of the countries who would work and rebuild their economies following the financial crises so to avoid such the thing never occurs again.</a:t>
            </a:r>
          </a:p>
          <a:p>
            <a:pPr>
              <a:lnSpc>
                <a:spcPct val="150000"/>
              </a:lnSpc>
            </a:pPr>
            <a:r>
              <a:rPr lang="en-US" sz="1800" dirty="0">
                <a:latin typeface="Times New Roman" panose="02020603050405020304" pitchFamily="18" charset="0"/>
                <a:cs typeface="Times New Roman" panose="02020603050405020304" pitchFamily="18" charset="0"/>
              </a:rPr>
              <a:t>In 1944, </a:t>
            </a:r>
            <a:r>
              <a:rPr lang="en-US" sz="1800" b="1" dirty="0">
                <a:latin typeface="Times New Roman" panose="02020603050405020304" pitchFamily="18" charset="0"/>
                <a:cs typeface="Times New Roman" panose="02020603050405020304" pitchFamily="18" charset="0"/>
              </a:rPr>
              <a:t>Bretton Woods </a:t>
            </a:r>
            <a:r>
              <a:rPr lang="en-US" sz="1800" dirty="0">
                <a:latin typeface="Times New Roman" panose="02020603050405020304" pitchFamily="18" charset="0"/>
                <a:cs typeface="Times New Roman" panose="02020603050405020304" pitchFamily="18" charset="0"/>
              </a:rPr>
              <a:t>was held to put together a new international economic order among 44 countries. An economic attempt to counter the 30's chaos after the war. Two key institutions were established: The International Monetary Fund (IMF), and the IBRD, later known as the World Bank, to supervise exchange rates and cooperation in international monetary policy.</a:t>
            </a:r>
          </a:p>
          <a:p>
            <a:pPr>
              <a:lnSpc>
                <a:spcPct val="150000"/>
              </a:lnSpc>
            </a:pPr>
            <a:endParaRPr lang="en-US"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6BCB9DB-0342-E4F9-11A9-B1730CBDE2F2}"/>
              </a:ext>
            </a:extLst>
          </p:cNvPr>
          <p:cNvSpPr txBox="1"/>
          <p:nvPr/>
        </p:nvSpPr>
        <p:spPr>
          <a:xfrm>
            <a:off x="4469508" y="1516898"/>
            <a:ext cx="7340821" cy="4016484"/>
          </a:xfrm>
          <a:prstGeom prst="rect">
            <a:avLst/>
          </a:prstGeom>
          <a:noFill/>
        </p:spPr>
        <p:txBody>
          <a:bodyPr wrap="square">
            <a:spAutoFit/>
          </a:bodyPr>
          <a:lstStyle/>
          <a:p>
            <a:r>
              <a:rPr lang="en-US" sz="1700" b="1" dirty="0">
                <a:latin typeface="Times New Roman" panose="02020603050405020304" pitchFamily="18" charset="0"/>
                <a:cs typeface="Times New Roman" panose="02020603050405020304" pitchFamily="18" charset="0"/>
              </a:rPr>
              <a:t>Key Mandates of the IMF</a:t>
            </a:r>
            <a:r>
              <a:rPr lang="en-US" sz="1700" dirty="0">
                <a:latin typeface="Times New Roman" panose="02020603050405020304" pitchFamily="18" charset="0"/>
                <a:cs typeface="Times New Roman" panose="02020603050405020304" pitchFamily="18" charset="0"/>
              </a:rPr>
              <a:t>:</a:t>
            </a:r>
          </a:p>
          <a:p>
            <a:endParaRPr lang="en-US" sz="17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Stabilizing Exchange Rates</a:t>
            </a:r>
            <a:r>
              <a:rPr lang="en-US" sz="1700" dirty="0">
                <a:latin typeface="Times New Roman" panose="02020603050405020304" pitchFamily="18" charset="0"/>
                <a:cs typeface="Times New Roman" panose="02020603050405020304" pitchFamily="18" charset="0"/>
              </a:rPr>
              <a:t>: The IMF was tasked with overseeing a fixed exchange rate system where member countries' currencies were pegged to the U.S. dollar, which was convertible to gold. This was known as the Bretton Woods System.</a:t>
            </a:r>
          </a:p>
          <a:p>
            <a:endParaRPr lang="en-US" sz="17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Balance of Payments Support</a:t>
            </a:r>
            <a:r>
              <a:rPr lang="en-US" sz="1700" dirty="0">
                <a:latin typeface="Times New Roman" panose="02020603050405020304" pitchFamily="18" charset="0"/>
                <a:cs typeface="Times New Roman" panose="02020603050405020304" pitchFamily="18" charset="0"/>
              </a:rPr>
              <a:t>: The IMF would provide short-term financial assistance to countries struggling with balance-of-payments issues, ensuring that nations could meet their international obligations while maintaining economic stability.</a:t>
            </a:r>
          </a:p>
          <a:p>
            <a:endParaRPr lang="en-US" sz="17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Global Economic Cooperation</a:t>
            </a:r>
            <a:r>
              <a:rPr lang="en-US" sz="1700" dirty="0">
                <a:latin typeface="Times New Roman" panose="02020603050405020304" pitchFamily="18" charset="0"/>
                <a:cs typeface="Times New Roman" panose="02020603050405020304" pitchFamily="18" charset="0"/>
              </a:rPr>
              <a:t>: The IMF was designed to facilitate international economic cooperation, reducing the risk of trade wars, currency devaluations, and protectionism.</a:t>
            </a:r>
          </a:p>
        </p:txBody>
      </p:sp>
      <p:grpSp>
        <p:nvGrpSpPr>
          <p:cNvPr id="6" name="Group 5">
            <a:extLst>
              <a:ext uri="{FF2B5EF4-FFF2-40B4-BE49-F238E27FC236}">
                <a16:creationId xmlns:a16="http://schemas.microsoft.com/office/drawing/2014/main" id="{596345CE-7136-E616-873B-F411EAA73FAC}"/>
              </a:ext>
            </a:extLst>
          </p:cNvPr>
          <p:cNvGrpSpPr/>
          <p:nvPr/>
        </p:nvGrpSpPr>
        <p:grpSpPr>
          <a:xfrm>
            <a:off x="48802" y="-8183213"/>
            <a:ext cx="4297324" cy="15060246"/>
            <a:chOff x="-110213" y="1"/>
            <a:chExt cx="4297324" cy="15060246"/>
          </a:xfrm>
        </p:grpSpPr>
        <p:pic>
          <p:nvPicPr>
            <p:cNvPr id="7" name="Picture 4" descr="What were the effects of the great depression in Europe from 1925-1936?!  Wellnessnetic care! Dr Manju Antil ! Counselling Psychologist and  Psychotherapist ~ Dr Manju Antil (Counselling Psychologist and  Psychotherapist)">
              <a:extLst>
                <a:ext uri="{FF2B5EF4-FFF2-40B4-BE49-F238E27FC236}">
                  <a16:creationId xmlns:a16="http://schemas.microsoft.com/office/drawing/2014/main" id="{EB9F5B89-2719-873C-C578-20C3755E8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151" r="-2" b="23063"/>
            <a:stretch/>
          </p:blipFill>
          <p:spPr bwMode="auto">
            <a:xfrm>
              <a:off x="20" y="1"/>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auses of the Great Depression | Britannica">
              <a:extLst>
                <a:ext uri="{FF2B5EF4-FFF2-40B4-BE49-F238E27FC236}">
                  <a16:creationId xmlns:a16="http://schemas.microsoft.com/office/drawing/2014/main" id="{72AEF42A-056A-D8C0-4B9A-00C8CD1A3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307" r="3" b="18637"/>
            <a:stretch/>
          </p:blipFill>
          <p:spPr bwMode="auto">
            <a:xfrm>
              <a:off x="20" y="2342320"/>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ulture Re-View: How did 'World War II' get its name? | Euronews">
              <a:extLst>
                <a:ext uri="{FF2B5EF4-FFF2-40B4-BE49-F238E27FC236}">
                  <a16:creationId xmlns:a16="http://schemas.microsoft.com/office/drawing/2014/main" id="{FE8400E4-FCD9-AB83-FA6D-E7F08F1B7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034" r="3" b="4075"/>
            <a:stretch/>
          </p:blipFill>
          <p:spPr bwMode="auto">
            <a:xfrm>
              <a:off x="20" y="4693680"/>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Creation of the Bretton Woods System | Federal Reserve History">
              <a:extLst>
                <a:ext uri="{FF2B5EF4-FFF2-40B4-BE49-F238E27FC236}">
                  <a16:creationId xmlns:a16="http://schemas.microsoft.com/office/drawing/2014/main" id="{A543C09B-5315-41D7-0D06-DB08FE056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4" y="7687705"/>
              <a:ext cx="4187091" cy="24345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Transcript of '44 Bretton Woods Meeting Found at Treasury - The New York  Times">
              <a:extLst>
                <a:ext uri="{FF2B5EF4-FFF2-40B4-BE49-F238E27FC236}">
                  <a16:creationId xmlns:a16="http://schemas.microsoft.com/office/drawing/2014/main" id="{22F15AD9-7AB3-D3DF-3F0E-3FA5FE7F7C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47" y="10272256"/>
              <a:ext cx="4247058" cy="25244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Omni Mount Washington in Bretton Woods, New Hampshire">
              <a:extLst>
                <a:ext uri="{FF2B5EF4-FFF2-40B4-BE49-F238E27FC236}">
                  <a16:creationId xmlns:a16="http://schemas.microsoft.com/office/drawing/2014/main" id="{AFAECFA0-0D2D-B671-163D-0206697840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13" y="12876893"/>
              <a:ext cx="4297324" cy="218335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6" descr="IMF lending">
            <a:extLst>
              <a:ext uri="{FF2B5EF4-FFF2-40B4-BE49-F238E27FC236}">
                <a16:creationId xmlns:a16="http://schemas.microsoft.com/office/drawing/2014/main" id="{A4A2F638-9085-F56E-E403-96A15003BA9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5409" r="35094" b="-1"/>
          <a:stretch/>
        </p:blipFill>
        <p:spPr bwMode="auto">
          <a:xfrm rot="4152186">
            <a:off x="14651742" y="6216711"/>
            <a:ext cx="2764168" cy="2342757"/>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pic>
        <p:nvPicPr>
          <p:cNvPr id="14" name="Picture 8" descr="Hero capacity Development">
            <a:extLst>
              <a:ext uri="{FF2B5EF4-FFF2-40B4-BE49-F238E27FC236}">
                <a16:creationId xmlns:a16="http://schemas.microsoft.com/office/drawing/2014/main" id="{F8EAE113-0017-B3B6-CD29-53DC1225E4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41317" r="33812" b="1"/>
          <a:stretch/>
        </p:blipFill>
        <p:spPr bwMode="auto">
          <a:xfrm rot="4152186">
            <a:off x="12514242" y="4091727"/>
            <a:ext cx="2550609" cy="2563809"/>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extLst>
            <a:ext uri="{909E8E84-426E-40DD-AFC4-6F175D3DCCD1}">
              <a14:hiddenFill xmlns:a14="http://schemas.microsoft.com/office/drawing/2010/main">
                <a:solidFill>
                  <a:srgbClr val="FFFFFF"/>
                </a:solidFill>
              </a14:hiddenFill>
            </a:ext>
          </a:extLst>
        </p:spPr>
      </p:pic>
      <p:pic>
        <p:nvPicPr>
          <p:cNvPr id="15" name="Picture 2" descr="&lt;img src=">
            <a:extLst>
              <a:ext uri="{FF2B5EF4-FFF2-40B4-BE49-F238E27FC236}">
                <a16:creationId xmlns:a16="http://schemas.microsoft.com/office/drawing/2014/main" id="{E826040A-7975-860E-411F-48515107D9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2079" r="15076" b="1"/>
          <a:stretch/>
        </p:blipFill>
        <p:spPr bwMode="auto">
          <a:xfrm rot="4152186">
            <a:off x="14002487" y="1272092"/>
            <a:ext cx="3377742" cy="2608235"/>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530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1" name="Rectangle 6170">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8CEE12-CFC3-6414-2AEF-F8E9D5597483}"/>
              </a:ext>
            </a:extLst>
          </p:cNvPr>
          <p:cNvSpPr>
            <a:spLocks noGrp="1"/>
          </p:cNvSpPr>
          <p:nvPr>
            <p:ph type="title"/>
          </p:nvPr>
        </p:nvSpPr>
        <p:spPr>
          <a:xfrm>
            <a:off x="383686" y="220422"/>
            <a:ext cx="6125964" cy="710703"/>
          </a:xfrm>
        </p:spPr>
        <p:txBody>
          <a:bodyPr anchor="b">
            <a:normAutofit/>
          </a:bodyPr>
          <a:lstStyle/>
          <a:p>
            <a:r>
              <a:rPr lang="en-US" dirty="0"/>
              <a:t>WHAT DOES IMF DO?</a:t>
            </a:r>
          </a:p>
        </p:txBody>
      </p:sp>
      <p:sp>
        <p:nvSpPr>
          <p:cNvPr id="3" name="Content Placeholder 2">
            <a:extLst>
              <a:ext uri="{FF2B5EF4-FFF2-40B4-BE49-F238E27FC236}">
                <a16:creationId xmlns:a16="http://schemas.microsoft.com/office/drawing/2014/main" id="{59CBB6A9-6370-20C3-B2B4-DB40D1D1AE88}"/>
              </a:ext>
            </a:extLst>
          </p:cNvPr>
          <p:cNvSpPr>
            <a:spLocks noGrp="1"/>
          </p:cNvSpPr>
          <p:nvPr>
            <p:ph idx="1"/>
          </p:nvPr>
        </p:nvSpPr>
        <p:spPr>
          <a:xfrm>
            <a:off x="208547" y="1315452"/>
            <a:ext cx="6549567" cy="5542547"/>
          </a:xfrm>
        </p:spPr>
        <p:txBody>
          <a:bodyPr>
            <a:noAutofit/>
          </a:bodyPr>
          <a:lstStyle/>
          <a:p>
            <a:pPr marL="514350" indent="-514350">
              <a:buFont typeface="+mj-lt"/>
              <a:buAutoNum type="arabicPeriod"/>
            </a:pPr>
            <a:r>
              <a:rPr lang="en-US" sz="1500" dirty="0">
                <a:latin typeface="Times New Roman" panose="02020603050405020304" pitchFamily="18" charset="0"/>
                <a:cs typeface="Times New Roman" panose="02020603050405020304" pitchFamily="18" charset="0"/>
              </a:rPr>
              <a:t> </a:t>
            </a:r>
            <a:r>
              <a:rPr lang="en-US" sz="1500" b="1" dirty="0">
                <a:latin typeface="Times New Roman" panose="02020603050405020304" pitchFamily="18" charset="0"/>
                <a:cs typeface="Times New Roman" panose="02020603050405020304" pitchFamily="18" charset="0"/>
              </a:rPr>
              <a:t>POLICY ADVICE</a:t>
            </a:r>
            <a:r>
              <a:rPr lang="en-US" sz="1500" dirty="0">
                <a:latin typeface="Times New Roman" panose="02020603050405020304" pitchFamily="18" charset="0"/>
                <a:cs typeface="Times New Roman" panose="02020603050405020304" pitchFamily="18" charset="0"/>
              </a:rPr>
              <a:t>: </a:t>
            </a:r>
            <a:r>
              <a:rPr lang="en-US" sz="1500" b="0" i="0" dirty="0">
                <a:effectLst/>
                <a:latin typeface="Times New Roman" panose="02020603050405020304" pitchFamily="18" charset="0"/>
                <a:cs typeface="Times New Roman" panose="02020603050405020304" pitchFamily="18" charset="0"/>
              </a:rPr>
              <a:t>A core responsibility of the IMF is monitoring the economic and financial policies of member countries and providing them with policy advice, an activity known as </a:t>
            </a:r>
            <a:r>
              <a:rPr lang="en-US" sz="1500" b="0" i="1" dirty="0">
                <a:effectLst/>
                <a:latin typeface="Times New Roman" panose="02020603050405020304" pitchFamily="18" charset="0"/>
                <a:cs typeface="Times New Roman" panose="02020603050405020304" pitchFamily="18" charset="0"/>
              </a:rPr>
              <a:t>surveillance</a:t>
            </a:r>
            <a:r>
              <a:rPr lang="en-US" sz="1500" b="0" i="0" dirty="0">
                <a:effectLst/>
                <a:latin typeface="Times New Roman" panose="02020603050405020304" pitchFamily="18" charset="0"/>
                <a:cs typeface="Times New Roman" panose="02020603050405020304" pitchFamily="18" charset="0"/>
              </a:rPr>
              <a:t>. As part of this process, which also takes place at the global and regional levels, the IMF identifies potential risks and recommends appropriate policy adjustments to sustain economic growth and promote financial stability.</a:t>
            </a:r>
          </a:p>
          <a:p>
            <a:pPr marL="514350" indent="-514350">
              <a:buFont typeface="+mj-lt"/>
              <a:buAutoNum type="arabicPeriod"/>
            </a:pPr>
            <a:endParaRPr lang="en-US" sz="1500" b="0" i="0" dirty="0">
              <a:effectLst/>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1500" b="1" dirty="0">
                <a:latin typeface="Times New Roman" panose="02020603050405020304" pitchFamily="18" charset="0"/>
                <a:cs typeface="Times New Roman" panose="02020603050405020304" pitchFamily="18" charset="0"/>
              </a:rPr>
              <a:t>LENDING : </a:t>
            </a:r>
            <a:r>
              <a:rPr lang="en-US" sz="1500" dirty="0">
                <a:latin typeface="Times New Roman" panose="02020603050405020304" pitchFamily="18" charset="0"/>
                <a:cs typeface="Times New Roman" panose="02020603050405020304" pitchFamily="18" charset="0"/>
              </a:rPr>
              <a:t>The International Monetary Fund (IMF) offers financial support to countries in crisis to implement policies for economic stability and growth. It also provides precautionary financing to prevent crises. IMF lending allows countries to adjust policies orderly, promoting sustainable growth. It encourages private investors to return and protects vulnerable populations. The IMF lending process is flexible, allowing countries to access resources without conditionality and emergency financing instruments for urgent needs.</a:t>
            </a:r>
          </a:p>
          <a:p>
            <a:pPr marL="514350" indent="-514350">
              <a:buFont typeface="+mj-lt"/>
              <a:buAutoNum type="arabicPeriod"/>
            </a:pPr>
            <a:endParaRPr lang="en-US" sz="15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1500" b="1" dirty="0">
                <a:latin typeface="Times New Roman" panose="02020603050405020304" pitchFamily="18" charset="0"/>
                <a:cs typeface="Times New Roman" panose="02020603050405020304" pitchFamily="18" charset="0"/>
              </a:rPr>
              <a:t>CAPACITY DEVELOPMENT: </a:t>
            </a:r>
            <a:r>
              <a:rPr lang="en-US" sz="1500" dirty="0">
                <a:latin typeface="Times New Roman" panose="02020603050405020304" pitchFamily="18" charset="0"/>
                <a:cs typeface="Times New Roman" panose="02020603050405020304" pitchFamily="18" charset="0"/>
              </a:rPr>
              <a:t>The IMF offers capacity development, a core function that accounts for a third of its annual spending. This assistance is tailored to a country's specific needs and can improve tax collection, public finances, monetary policies, legal systems, governance, and data collection for decision-making. It is available to all members upon request.</a:t>
            </a:r>
            <a:endParaRPr lang="en-US" sz="1500" b="1" dirty="0">
              <a:latin typeface="Times New Roman" panose="02020603050405020304" pitchFamily="18" charset="0"/>
              <a:cs typeface="Times New Roman" panose="02020603050405020304" pitchFamily="18" charset="0"/>
            </a:endParaRPr>
          </a:p>
        </p:txBody>
      </p:sp>
      <p:pic>
        <p:nvPicPr>
          <p:cNvPr id="6150" name="Picture 6" descr="IMF lending">
            <a:extLst>
              <a:ext uri="{FF2B5EF4-FFF2-40B4-BE49-F238E27FC236}">
                <a16:creationId xmlns:a16="http://schemas.microsoft.com/office/drawing/2014/main" id="{35D1CCCA-A4E1-8A84-53F7-D57A7D8BC9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409" r="35094" b="-1"/>
          <a:stretch/>
        </p:blipFill>
        <p:spPr bwMode="auto">
          <a:xfrm>
            <a:off x="8895614" y="4133059"/>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pic>
        <p:nvPicPr>
          <p:cNvPr id="6152" name="Picture 8" descr="Hero capacity Development">
            <a:extLst>
              <a:ext uri="{FF2B5EF4-FFF2-40B4-BE49-F238E27FC236}">
                <a16:creationId xmlns:a16="http://schemas.microsoft.com/office/drawing/2014/main" id="{C1B564C9-7203-17C9-0BC4-D341F3B7B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1317" r="33812" b="1"/>
          <a:stretch/>
        </p:blipFill>
        <p:spPr bwMode="auto">
          <a:xfrm>
            <a:off x="6758114" y="2008075"/>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extLst>
            <a:ext uri="{909E8E84-426E-40DD-AFC4-6F175D3DCCD1}">
              <a14:hiddenFill xmlns:a14="http://schemas.microsoft.com/office/drawing/2010/main">
                <a:solidFill>
                  <a:srgbClr val="FFFFFF"/>
                </a:solidFill>
              </a14:hiddenFill>
            </a:ext>
          </a:extLst>
        </p:spPr>
      </p:pic>
      <p:pic>
        <p:nvPicPr>
          <p:cNvPr id="6146" name="Picture 2" descr="&lt;img src=">
            <a:extLst>
              <a:ext uri="{FF2B5EF4-FFF2-40B4-BE49-F238E27FC236}">
                <a16:creationId xmlns:a16="http://schemas.microsoft.com/office/drawing/2014/main" id="{AF32FBAB-5ADA-AA68-8E1F-EA8AA6187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079" r="15076" b="1"/>
          <a:stretch/>
        </p:blipFill>
        <p:spPr bwMode="auto">
          <a:xfrm>
            <a:off x="8246359" y="-811560"/>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Navigating the Future of International Trade: Insights from the EU's Open  Trade and Investment Strategy">
            <a:extLst>
              <a:ext uri="{FF2B5EF4-FFF2-40B4-BE49-F238E27FC236}">
                <a16:creationId xmlns:a16="http://schemas.microsoft.com/office/drawing/2014/main" id="{A8F226FF-589F-78A3-80FF-B0C50E513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7468" r="18209" b="-3"/>
          <a:stretch/>
        </p:blipFill>
        <p:spPr bwMode="auto">
          <a:xfrm>
            <a:off x="8607999" y="7669560"/>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2" descr="Explain the role of Bretton Woods institutions in post-Second World War  settlement. - Homi">
            <a:extLst>
              <a:ext uri="{FF2B5EF4-FFF2-40B4-BE49-F238E27FC236}">
                <a16:creationId xmlns:a16="http://schemas.microsoft.com/office/drawing/2014/main" id="{9E2770A7-1CE9-E981-ACD2-A4980B5BA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025" r="-1" b="209"/>
          <a:stretch/>
        </p:blipFill>
        <p:spPr bwMode="auto">
          <a:xfrm>
            <a:off x="8595901" y="11936768"/>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555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8">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29180F-185A-2420-E4D3-06FC85F2B444}"/>
              </a:ext>
            </a:extLst>
          </p:cNvPr>
          <p:cNvSpPr>
            <a:spLocks noGrp="1"/>
          </p:cNvSpPr>
          <p:nvPr>
            <p:ph type="title"/>
          </p:nvPr>
        </p:nvSpPr>
        <p:spPr>
          <a:xfrm>
            <a:off x="640080" y="329184"/>
            <a:ext cx="6894576" cy="1783080"/>
          </a:xfrm>
        </p:spPr>
        <p:txBody>
          <a:bodyPr anchor="b">
            <a:normAutofit/>
          </a:bodyPr>
          <a:lstStyle/>
          <a:p>
            <a:r>
              <a:rPr lang="en-US" sz="4100"/>
              <a:t>PROGRESS MADE IN THE CONTEXT OF INTERNATIONAL TRADE </a:t>
            </a:r>
          </a:p>
        </p:txBody>
      </p:sp>
      <p:sp>
        <p:nvSpPr>
          <p:cNvPr id="7190"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37454B-A171-ACC5-8821-E36D32F594FB}"/>
              </a:ext>
            </a:extLst>
          </p:cNvPr>
          <p:cNvSpPr>
            <a:spLocks noGrp="1"/>
          </p:cNvSpPr>
          <p:nvPr>
            <p:ph idx="1"/>
          </p:nvPr>
        </p:nvSpPr>
        <p:spPr>
          <a:xfrm>
            <a:off x="288758" y="2715768"/>
            <a:ext cx="7852549" cy="3813048"/>
          </a:xfrm>
        </p:spPr>
        <p:txBody>
          <a:bodyPr>
            <a:normAutofit fontScale="92500" lnSpcReduction="10000"/>
          </a:bodyPr>
          <a:lstStyle/>
          <a:p>
            <a:pPr marL="0" indent="0">
              <a:buNone/>
            </a:pPr>
            <a:r>
              <a:rPr lang="en-US" sz="1800" dirty="0">
                <a:latin typeface="Times New Roman" panose="02020603050405020304" pitchFamily="18" charset="0"/>
                <a:cs typeface="Times New Roman" panose="02020603050405020304" pitchFamily="18" charset="0"/>
              </a:rPr>
              <a:t>The International Monetary Fund (IMF) has made significant progress in promoting international trade and stabilizing the global economy since its inception. Its efforts have played a crucial role in enhancing global trade flows, fostering economic cooperation, and supporting countries during financial crises, which could have otherwise disrupted international trade.</a:t>
            </a:r>
          </a:p>
          <a:p>
            <a:pPr marL="0" indent="0">
              <a:buNone/>
            </a:pP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Stabilizing Exchange Rates Post-WWII: Established the Bretton Woods System for exchange rate stability, crucial for post-war recovery and global trade expansion.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Crisis Management: Contributed during financial crises by lending and providing economic stability advice, avoiding international trade disruptions.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Promoting Trade Liberalization: Advocated for trade liberalization and structural reform in countries receiving financial </a:t>
            </a:r>
            <a:r>
              <a:rPr lang="en-US" sz="1800" dirty="0" err="1">
                <a:latin typeface="Times New Roman" panose="02020603050405020304" pitchFamily="18" charset="0"/>
                <a:cs typeface="Times New Roman" panose="02020603050405020304" pitchFamily="18" charset="0"/>
              </a:rPr>
              <a:t>aid.x</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Technical Assistance: Helped developing nations improve trade policies, customs, and financial management.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Advocacy for Regional Integration: Encouraged initiatives like the African Continental Free Trade Area (</a:t>
            </a:r>
            <a:r>
              <a:rPr lang="en-US" sz="1800" dirty="0" err="1">
                <a:latin typeface="Times New Roman" panose="02020603050405020304" pitchFamily="18" charset="0"/>
                <a:cs typeface="Times New Roman" panose="02020603050405020304" pitchFamily="18" charset="0"/>
              </a:rPr>
              <a:t>AfCFTA</a:t>
            </a:r>
            <a:r>
              <a:rPr lang="en-US" sz="1800" dirty="0">
                <a:latin typeface="Times New Roman" panose="02020603050405020304" pitchFamily="18" charset="0"/>
                <a:cs typeface="Times New Roman" panose="02020603050405020304" pitchFamily="18" charset="0"/>
              </a:rPr>
              <a:t>) for regional economic integration and intra-regional trade.</a:t>
            </a:r>
          </a:p>
        </p:txBody>
      </p:sp>
      <p:pic>
        <p:nvPicPr>
          <p:cNvPr id="7172" name="Picture 4" descr="Navigating the Future of International Trade: Insights from the EU's Open  Trade and Investment Strategy">
            <a:extLst>
              <a:ext uri="{FF2B5EF4-FFF2-40B4-BE49-F238E27FC236}">
                <a16:creationId xmlns:a16="http://schemas.microsoft.com/office/drawing/2014/main" id="{03F1BD15-4D99-9628-0B0F-97ABA9FBB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468" r="18209" b="-3"/>
          <a:stretch/>
        </p:blipFill>
        <p:spPr bwMode="auto">
          <a:xfrm>
            <a:off x="8156454" y="-7"/>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a:noFill/>
          <a:extLst>
            <a:ext uri="{909E8E84-426E-40DD-AFC4-6F175D3DCCD1}">
              <a14:hiddenFill xmlns:a14="http://schemas.microsoft.com/office/drawing/2010/main">
                <a:solidFill>
                  <a:srgbClr val="FFFFFF"/>
                </a:solidFill>
              </a14:hiddenFill>
            </a:ext>
          </a:extLst>
        </p:spPr>
      </p:pic>
      <p:pic>
        <p:nvPicPr>
          <p:cNvPr id="7170" name="Picture 2" descr="Explain the role of Bretton Woods institutions in post-Second World War  settlement. - Homi">
            <a:extLst>
              <a:ext uri="{FF2B5EF4-FFF2-40B4-BE49-F238E27FC236}">
                <a16:creationId xmlns:a16="http://schemas.microsoft.com/office/drawing/2014/main" id="{B83387BA-1E6E-61F1-40DD-FE45919AB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25" r="-1" b="209"/>
          <a:stretch/>
        </p:blipFill>
        <p:spPr bwMode="auto">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6" descr="IMF lending">
            <a:extLst>
              <a:ext uri="{FF2B5EF4-FFF2-40B4-BE49-F238E27FC236}">
                <a16:creationId xmlns:a16="http://schemas.microsoft.com/office/drawing/2014/main" id="{B3F31CE1-7681-FF10-41D8-2A7249DD4D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409" r="35094" b="-1"/>
          <a:stretch/>
        </p:blipFill>
        <p:spPr bwMode="auto">
          <a:xfrm rot="2873801">
            <a:off x="12749821" y="-1931258"/>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8" descr="Hero capacity Development">
            <a:extLst>
              <a:ext uri="{FF2B5EF4-FFF2-40B4-BE49-F238E27FC236}">
                <a16:creationId xmlns:a16="http://schemas.microsoft.com/office/drawing/2014/main" id="{CB9D0992-30BF-6045-BC64-4311CB432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1317" r="33812" b="1"/>
          <a:stretch/>
        </p:blipFill>
        <p:spPr bwMode="auto">
          <a:xfrm rot="2873801">
            <a:off x="10612321" y="-4056242"/>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lt;img src=">
            <a:extLst>
              <a:ext uri="{FF2B5EF4-FFF2-40B4-BE49-F238E27FC236}">
                <a16:creationId xmlns:a16="http://schemas.microsoft.com/office/drawing/2014/main" id="{7A668A70-51F3-284D-6FC5-1A85A1EE2F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079" r="15076" b="1"/>
          <a:stretch/>
        </p:blipFill>
        <p:spPr bwMode="auto">
          <a:xfrm rot="2873801">
            <a:off x="12100566" y="-6875877"/>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4" descr="RE: Euro Crisis – Joanne's Thought Emporium">
            <a:extLst>
              <a:ext uri="{FF2B5EF4-FFF2-40B4-BE49-F238E27FC236}">
                <a16:creationId xmlns:a16="http://schemas.microsoft.com/office/drawing/2014/main" id="{759D8540-52C8-4B66-77E3-668F44EF0B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5401" r="23394"/>
          <a:stretch/>
        </p:blipFill>
        <p:spPr bwMode="auto">
          <a:xfrm>
            <a:off x="0" y="7131017"/>
            <a:ext cx="2743179" cy="34175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F Involvement in International Trade Policy Issues | IMF eLibrary">
            <a:extLst>
              <a:ext uri="{FF2B5EF4-FFF2-40B4-BE49-F238E27FC236}">
                <a16:creationId xmlns:a16="http://schemas.microsoft.com/office/drawing/2014/main" id="{675CAF86-2E7D-4DCF-1512-8D4E7A9AD6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6756" r="1" b="1"/>
          <a:stretch/>
        </p:blipFill>
        <p:spPr bwMode="auto">
          <a:xfrm>
            <a:off x="0" y="10547841"/>
            <a:ext cx="2743179" cy="34403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The Role of Member States in Ensuring the Success of The African  Continental Free Trade Area | by Lex Lata Centre | Blog | The Lex Lata  Centre | Medium">
            <a:extLst>
              <a:ext uri="{FF2B5EF4-FFF2-40B4-BE49-F238E27FC236}">
                <a16:creationId xmlns:a16="http://schemas.microsoft.com/office/drawing/2014/main" id="{508A9A0F-946A-D317-709F-B8789EB1C0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9014" r="15802" b="-1"/>
          <a:stretch/>
        </p:blipFill>
        <p:spPr bwMode="auto">
          <a:xfrm>
            <a:off x="9545515" y="7110984"/>
            <a:ext cx="2704462" cy="34183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peculative Attacks and Financial Crises in the 1990s">
            <a:extLst>
              <a:ext uri="{FF2B5EF4-FFF2-40B4-BE49-F238E27FC236}">
                <a16:creationId xmlns:a16="http://schemas.microsoft.com/office/drawing/2014/main" id="{B5527B19-6529-BD89-6195-A2C1BC1154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7592" r="30327" b="-3"/>
          <a:stretch/>
        </p:blipFill>
        <p:spPr bwMode="auto">
          <a:xfrm>
            <a:off x="9487516" y="10547840"/>
            <a:ext cx="2704463" cy="344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85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24" name="Rectangle 8223">
            <a:extLst>
              <a:ext uri="{FF2B5EF4-FFF2-40B4-BE49-F238E27FC236}">
                <a16:creationId xmlns:a16="http://schemas.microsoft.com/office/drawing/2014/main" id="{615E9F7A-B64C-4192-8930-A05D1E23F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RE: Euro Crisis – Joanne's Thought Emporium">
            <a:extLst>
              <a:ext uri="{FF2B5EF4-FFF2-40B4-BE49-F238E27FC236}">
                <a16:creationId xmlns:a16="http://schemas.microsoft.com/office/drawing/2014/main" id="{98AE39D1-B9D9-D912-4347-439B3C2BD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401" r="23394"/>
          <a:stretch/>
        </p:blipFill>
        <p:spPr bwMode="auto">
          <a:xfrm>
            <a:off x="20" y="853"/>
            <a:ext cx="2743179" cy="341751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F Involvement in International Trade Policy Issues | IMF eLibrary">
            <a:extLst>
              <a:ext uri="{FF2B5EF4-FFF2-40B4-BE49-F238E27FC236}">
                <a16:creationId xmlns:a16="http://schemas.microsoft.com/office/drawing/2014/main" id="{E3ECCAF6-07A2-53EA-1CB1-92C3C3EC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756" r="1" b="1"/>
          <a:stretch/>
        </p:blipFill>
        <p:spPr bwMode="auto">
          <a:xfrm>
            <a:off x="20" y="3417677"/>
            <a:ext cx="2743179" cy="3440324"/>
          </a:xfrm>
          <a:prstGeom prst="rect">
            <a:avLst/>
          </a:prstGeom>
          <a:noFill/>
          <a:extLst>
            <a:ext uri="{909E8E84-426E-40DD-AFC4-6F175D3DCCD1}">
              <a14:hiddenFill xmlns:a14="http://schemas.microsoft.com/office/drawing/2010/main">
                <a:solidFill>
                  <a:srgbClr val="FFFFFF"/>
                </a:solidFill>
              </a14:hiddenFill>
            </a:ext>
          </a:extLst>
        </p:spPr>
      </p:pic>
      <p:sp>
        <p:nvSpPr>
          <p:cNvPr id="8226" name="Rectangle 8225">
            <a:extLst>
              <a:ext uri="{FF2B5EF4-FFF2-40B4-BE49-F238E27FC236}">
                <a16:creationId xmlns:a16="http://schemas.microsoft.com/office/drawing/2014/main" id="{793EB161-5CFE-4D7E-B34B-06C90F9B1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00" y="-1"/>
            <a:ext cx="6744336" cy="68771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0" name="Rectangle 8229">
            <a:extLst>
              <a:ext uri="{FF2B5EF4-FFF2-40B4-BE49-F238E27FC236}">
                <a16:creationId xmlns:a16="http://schemas.microsoft.com/office/drawing/2014/main" id="{618147C2-BF02-44AA-81D8-FD7776FA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5964" y="685799"/>
            <a:ext cx="5358808"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E24292-7938-9129-19D5-D6022475DADA}"/>
              </a:ext>
            </a:extLst>
          </p:cNvPr>
          <p:cNvSpPr>
            <a:spLocks noGrp="1"/>
          </p:cNvSpPr>
          <p:nvPr>
            <p:ph idx="1"/>
          </p:nvPr>
        </p:nvSpPr>
        <p:spPr>
          <a:xfrm>
            <a:off x="3435962" y="685798"/>
            <a:ext cx="5242817" cy="4995219"/>
          </a:xfrm>
        </p:spPr>
        <p:txBody>
          <a:bodyPr anchor="t">
            <a:noAutofit/>
          </a:bodyPr>
          <a:lstStyle/>
          <a:p>
            <a:pPr marL="0" indent="0">
              <a:buNone/>
            </a:pPr>
            <a:r>
              <a:rPr lang="en-US" sz="1500" dirty="0">
                <a:solidFill>
                  <a:schemeClr val="tx1">
                    <a:lumMod val="65000"/>
                    <a:lumOff val="35000"/>
                  </a:schemeClr>
                </a:solidFill>
              </a:rPr>
              <a:t>IMF's Contributions to Global Trade Improvement</a:t>
            </a:r>
            <a:br>
              <a:rPr lang="en-US" sz="1500" dirty="0">
                <a:solidFill>
                  <a:schemeClr val="tx1">
                    <a:lumMod val="65000"/>
                    <a:lumOff val="35000"/>
                  </a:schemeClr>
                </a:solidFill>
              </a:rPr>
            </a:br>
            <a:br>
              <a:rPr lang="en-US" sz="1500" dirty="0">
                <a:solidFill>
                  <a:schemeClr val="tx1">
                    <a:lumMod val="65000"/>
                    <a:lumOff val="35000"/>
                  </a:schemeClr>
                </a:solidFill>
              </a:rPr>
            </a:br>
            <a:r>
              <a:rPr lang="en-US" sz="1500" dirty="0">
                <a:solidFill>
                  <a:schemeClr val="tx1">
                    <a:lumMod val="65000"/>
                    <a:lumOff val="35000"/>
                  </a:schemeClr>
                </a:solidFill>
              </a:rPr>
              <a:t>• IMF extended financial assistance and policy guidance to countries like Thailand, Indonesia, and South Korea during the Asian Financial Crisis (1997).</a:t>
            </a:r>
          </a:p>
          <a:p>
            <a:pPr marL="0" indent="0">
              <a:buNone/>
            </a:pPr>
            <a:br>
              <a:rPr lang="en-US" sz="1500" dirty="0">
                <a:solidFill>
                  <a:schemeClr val="tx1">
                    <a:lumMod val="65000"/>
                    <a:lumOff val="35000"/>
                  </a:schemeClr>
                </a:solidFill>
              </a:rPr>
            </a:br>
            <a:r>
              <a:rPr lang="en-US" sz="1500" dirty="0">
                <a:solidFill>
                  <a:schemeClr val="tx1">
                    <a:lumMod val="65000"/>
                    <a:lumOff val="35000"/>
                  </a:schemeClr>
                </a:solidFill>
              </a:rPr>
              <a:t>• IMF promised rescue packages to Greece, Ireland, and Portugal during the Eurozone Debt Crisis (2010–2012).</a:t>
            </a:r>
          </a:p>
          <a:p>
            <a:pPr marL="0" indent="0">
              <a:buNone/>
            </a:pPr>
            <a:br>
              <a:rPr lang="en-US" sz="1500" dirty="0">
                <a:solidFill>
                  <a:schemeClr val="tx1">
                    <a:lumMod val="65000"/>
                    <a:lumOff val="35000"/>
                  </a:schemeClr>
                </a:solidFill>
              </a:rPr>
            </a:br>
            <a:r>
              <a:rPr lang="en-US" sz="1500" dirty="0">
                <a:solidFill>
                  <a:schemeClr val="tx1">
                    <a:lumMod val="65000"/>
                    <a:lumOff val="35000"/>
                  </a:schemeClr>
                </a:solidFill>
              </a:rPr>
              <a:t>• IMF supported countries like Mexico and Brazil in enacting economic reforms in the 1980s and 1990s.</a:t>
            </a:r>
          </a:p>
          <a:p>
            <a:pPr marL="0" indent="0">
              <a:buNone/>
            </a:pPr>
            <a:br>
              <a:rPr lang="en-US" sz="1500" dirty="0">
                <a:solidFill>
                  <a:schemeClr val="tx1">
                    <a:lumMod val="65000"/>
                    <a:lumOff val="35000"/>
                  </a:schemeClr>
                </a:solidFill>
              </a:rPr>
            </a:br>
            <a:r>
              <a:rPr lang="en-US" sz="1500" dirty="0">
                <a:solidFill>
                  <a:schemeClr val="tx1">
                    <a:lumMod val="65000"/>
                    <a:lumOff val="35000"/>
                  </a:schemeClr>
                </a:solidFill>
              </a:rPr>
              <a:t>• IMF provided technical assistance in Sub-Saharan Africa, reducing customs procedures and improving trade-related tax policies.</a:t>
            </a:r>
          </a:p>
          <a:p>
            <a:pPr marL="0" indent="0">
              <a:buNone/>
            </a:pPr>
            <a:br>
              <a:rPr lang="en-US" sz="1500" dirty="0">
                <a:solidFill>
                  <a:schemeClr val="tx1">
                    <a:lumMod val="65000"/>
                    <a:lumOff val="35000"/>
                  </a:schemeClr>
                </a:solidFill>
              </a:rPr>
            </a:br>
            <a:r>
              <a:rPr lang="en-US" sz="1500" dirty="0">
                <a:solidFill>
                  <a:schemeClr val="tx1">
                    <a:lumMod val="65000"/>
                    <a:lumOff val="35000"/>
                  </a:schemeClr>
                </a:solidFill>
              </a:rPr>
              <a:t>• IMF supported the African Continental Free Trade Area (</a:t>
            </a:r>
            <a:r>
              <a:rPr lang="en-US" sz="1500" dirty="0" err="1">
                <a:solidFill>
                  <a:schemeClr val="tx1">
                    <a:lumMod val="65000"/>
                    <a:lumOff val="35000"/>
                  </a:schemeClr>
                </a:solidFill>
              </a:rPr>
              <a:t>AfCFTA</a:t>
            </a:r>
            <a:r>
              <a:rPr lang="en-US" sz="1500" dirty="0">
                <a:solidFill>
                  <a:schemeClr val="tx1">
                    <a:lumMod val="65000"/>
                    <a:lumOff val="35000"/>
                  </a:schemeClr>
                </a:solidFill>
              </a:rPr>
              <a:t>) by providing policy support and capacity building.</a:t>
            </a:r>
          </a:p>
          <a:p>
            <a:pPr marL="0" indent="0">
              <a:buNone/>
            </a:pPr>
            <a:br>
              <a:rPr lang="en-US" sz="1500" dirty="0">
                <a:solidFill>
                  <a:schemeClr val="tx1">
                    <a:lumMod val="65000"/>
                    <a:lumOff val="35000"/>
                  </a:schemeClr>
                </a:solidFill>
              </a:rPr>
            </a:br>
            <a:r>
              <a:rPr lang="en-US" sz="1500" dirty="0">
                <a:solidFill>
                  <a:schemeClr val="tx1">
                    <a:lumMod val="65000"/>
                    <a:lumOff val="35000"/>
                  </a:schemeClr>
                </a:solidFill>
              </a:rPr>
              <a:t>• IMF conducts research and issues policy papers on global trade trends, promoting a resilient international trading system.</a:t>
            </a:r>
          </a:p>
        </p:txBody>
      </p:sp>
      <p:pic>
        <p:nvPicPr>
          <p:cNvPr id="8198" name="Picture 6" descr="The Role of Member States in Ensuring the Success of The African  Continental Free Trade Area | by Lex Lata Centre | Blog | The Lex Lata  Centre | Medium">
            <a:extLst>
              <a:ext uri="{FF2B5EF4-FFF2-40B4-BE49-F238E27FC236}">
                <a16:creationId xmlns:a16="http://schemas.microsoft.com/office/drawing/2014/main" id="{BAE453BC-7182-F30F-B15A-25D2B0397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014" r="15802" b="-1"/>
          <a:stretch/>
        </p:blipFill>
        <p:spPr bwMode="auto">
          <a:xfrm>
            <a:off x="9545535" y="-19180"/>
            <a:ext cx="2704462" cy="341835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peculative Attacks and Financial Crises in the 1990s">
            <a:extLst>
              <a:ext uri="{FF2B5EF4-FFF2-40B4-BE49-F238E27FC236}">
                <a16:creationId xmlns:a16="http://schemas.microsoft.com/office/drawing/2014/main" id="{56946742-A29A-338E-43D0-7462F96DA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592" r="30327" b="-3"/>
          <a:stretch/>
        </p:blipFill>
        <p:spPr bwMode="auto">
          <a:xfrm>
            <a:off x="9487536" y="3417676"/>
            <a:ext cx="2704463" cy="34403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Navigating the Future of International Trade: Insights from the EU's Open  Trade and Investment Strategy">
            <a:extLst>
              <a:ext uri="{FF2B5EF4-FFF2-40B4-BE49-F238E27FC236}">
                <a16:creationId xmlns:a16="http://schemas.microsoft.com/office/drawing/2014/main" id="{ECF1E436-56AD-1084-7BAC-2C6DB9221F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468" r="18209" b="-3"/>
          <a:stretch/>
        </p:blipFill>
        <p:spPr bwMode="auto">
          <a:xfrm>
            <a:off x="8104771" y="-7019669"/>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Explain the role of Bretton Woods institutions in post-Second World War  settlement. - Homi">
            <a:extLst>
              <a:ext uri="{FF2B5EF4-FFF2-40B4-BE49-F238E27FC236}">
                <a16:creationId xmlns:a16="http://schemas.microsoft.com/office/drawing/2014/main" id="{84122F5A-E0D4-B9AF-969D-8E32288098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7025" r="-1" b="209"/>
          <a:stretch/>
        </p:blipFill>
        <p:spPr bwMode="auto">
          <a:xfrm>
            <a:off x="8092673" y="-275246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2" descr="IMF mission chief optimistic about impact of eurozone problems on Latvia ::  The Baltic Course | Baltic States news &amp; analytics">
            <a:extLst>
              <a:ext uri="{FF2B5EF4-FFF2-40B4-BE49-F238E27FC236}">
                <a16:creationId xmlns:a16="http://schemas.microsoft.com/office/drawing/2014/main" id="{2427225E-72F7-98E7-7219-990F2FF78D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8654" r="6130" b="3"/>
          <a:stretch/>
        </p:blipFill>
        <p:spPr bwMode="auto">
          <a:xfrm>
            <a:off x="12855923" y="4825026"/>
            <a:ext cx="3090531" cy="2413974"/>
          </a:xfrm>
          <a:custGeom>
            <a:avLst/>
            <a:gdLst/>
            <a:ahLst/>
            <a:cxnLst/>
            <a:rect l="l" t="t" r="r" b="b"/>
            <a:pathLst>
              <a:path w="4390035" h="3429000">
                <a:moveTo>
                  <a:pt x="73290" y="0"/>
                </a:moveTo>
                <a:lnTo>
                  <a:pt x="4390035" y="0"/>
                </a:lnTo>
                <a:lnTo>
                  <a:pt x="4390035" y="3429000"/>
                </a:lnTo>
                <a:lnTo>
                  <a:pt x="436073" y="3429000"/>
                </a:lnTo>
                <a:lnTo>
                  <a:pt x="427332" y="3410468"/>
                </a:lnTo>
                <a:cubicBezTo>
                  <a:pt x="419323" y="3391643"/>
                  <a:pt x="413863" y="3372861"/>
                  <a:pt x="421685" y="3366814"/>
                </a:cubicBezTo>
                <a:cubicBezTo>
                  <a:pt x="417583" y="3332384"/>
                  <a:pt x="433681" y="3294011"/>
                  <a:pt x="423663" y="3247798"/>
                </a:cubicBezTo>
                <a:cubicBezTo>
                  <a:pt x="421194" y="3188032"/>
                  <a:pt x="418245" y="3205513"/>
                  <a:pt x="412524" y="3110724"/>
                </a:cubicBezTo>
                <a:cubicBezTo>
                  <a:pt x="404022" y="3069386"/>
                  <a:pt x="436006" y="3027577"/>
                  <a:pt x="419732" y="3004503"/>
                </a:cubicBezTo>
                <a:cubicBezTo>
                  <a:pt x="407578" y="2949657"/>
                  <a:pt x="388511" y="2896851"/>
                  <a:pt x="363651" y="2842588"/>
                </a:cubicBezTo>
                <a:cubicBezTo>
                  <a:pt x="332103" y="2797699"/>
                  <a:pt x="331554" y="2711800"/>
                  <a:pt x="263212" y="2651456"/>
                </a:cubicBezTo>
                <a:cubicBezTo>
                  <a:pt x="235935" y="2585326"/>
                  <a:pt x="214760" y="2535145"/>
                  <a:pt x="194330" y="2484251"/>
                </a:cubicBezTo>
                <a:cubicBezTo>
                  <a:pt x="184580" y="2468441"/>
                  <a:pt x="154039" y="2380429"/>
                  <a:pt x="140630" y="2346096"/>
                </a:cubicBezTo>
                <a:cubicBezTo>
                  <a:pt x="76681" y="2257531"/>
                  <a:pt x="91260" y="2243719"/>
                  <a:pt x="77185" y="2144811"/>
                </a:cubicBezTo>
                <a:cubicBezTo>
                  <a:pt x="66953" y="2112233"/>
                  <a:pt x="67414" y="2096078"/>
                  <a:pt x="50887" y="2061697"/>
                </a:cubicBezTo>
                <a:lnTo>
                  <a:pt x="27133" y="1969379"/>
                </a:lnTo>
                <a:lnTo>
                  <a:pt x="29988" y="1961973"/>
                </a:lnTo>
                <a:lnTo>
                  <a:pt x="31559" y="1961231"/>
                </a:lnTo>
                <a:lnTo>
                  <a:pt x="14905" y="1880268"/>
                </a:lnTo>
                <a:cubicBezTo>
                  <a:pt x="12271" y="1874644"/>
                  <a:pt x="-805" y="1860096"/>
                  <a:pt x="2188" y="1847922"/>
                </a:cubicBezTo>
                <a:lnTo>
                  <a:pt x="21879" y="1779161"/>
                </a:lnTo>
                <a:lnTo>
                  <a:pt x="27968" y="1733684"/>
                </a:lnTo>
                <a:cubicBezTo>
                  <a:pt x="25035" y="1726530"/>
                  <a:pt x="21617" y="1619937"/>
                  <a:pt x="16511" y="1614373"/>
                </a:cubicBezTo>
                <a:cubicBezTo>
                  <a:pt x="47946" y="1547691"/>
                  <a:pt x="4394" y="1556097"/>
                  <a:pt x="12613" y="1479987"/>
                </a:cubicBezTo>
                <a:cubicBezTo>
                  <a:pt x="15110" y="1387360"/>
                  <a:pt x="4986" y="1320420"/>
                  <a:pt x="4190" y="1214801"/>
                </a:cubicBezTo>
                <a:cubicBezTo>
                  <a:pt x="3611" y="1152457"/>
                  <a:pt x="-6268" y="1080052"/>
                  <a:pt x="6503" y="966549"/>
                </a:cubicBezTo>
                <a:cubicBezTo>
                  <a:pt x="10182" y="901722"/>
                  <a:pt x="25065" y="884915"/>
                  <a:pt x="20609" y="845066"/>
                </a:cubicBezTo>
                <a:cubicBezTo>
                  <a:pt x="20199" y="816540"/>
                  <a:pt x="19791" y="788014"/>
                  <a:pt x="19381" y="759488"/>
                </a:cubicBezTo>
                <a:lnTo>
                  <a:pt x="21672" y="741102"/>
                </a:lnTo>
                <a:lnTo>
                  <a:pt x="30720" y="737125"/>
                </a:lnTo>
                <a:lnTo>
                  <a:pt x="23211" y="691098"/>
                </a:lnTo>
                <a:cubicBezTo>
                  <a:pt x="25461" y="680873"/>
                  <a:pt x="43338" y="650431"/>
                  <a:pt x="42062" y="637700"/>
                </a:cubicBezTo>
                <a:cubicBezTo>
                  <a:pt x="23297" y="593852"/>
                  <a:pt x="30263" y="601340"/>
                  <a:pt x="41571" y="540174"/>
                </a:cubicBezTo>
                <a:cubicBezTo>
                  <a:pt x="35397" y="519975"/>
                  <a:pt x="35174" y="428356"/>
                  <a:pt x="46636" y="415352"/>
                </a:cubicBezTo>
                <a:cubicBezTo>
                  <a:pt x="48960" y="401821"/>
                  <a:pt x="44602" y="386587"/>
                  <a:pt x="56977" y="379461"/>
                </a:cubicBezTo>
                <a:cubicBezTo>
                  <a:pt x="71829" y="368123"/>
                  <a:pt x="47958" y="323384"/>
                  <a:pt x="65759" y="328645"/>
                </a:cubicBezTo>
                <a:cubicBezTo>
                  <a:pt x="49386" y="296830"/>
                  <a:pt x="65237" y="231983"/>
                  <a:pt x="72589" y="203608"/>
                </a:cubicBezTo>
                <a:cubicBezTo>
                  <a:pt x="75524" y="153257"/>
                  <a:pt x="77980" y="142710"/>
                  <a:pt x="78370" y="105992"/>
                </a:cubicBezTo>
                <a:cubicBezTo>
                  <a:pt x="80828" y="104127"/>
                  <a:pt x="70890" y="52128"/>
                  <a:pt x="70125" y="25135"/>
                </a:cubicBezTo>
                <a:close/>
              </a:path>
            </a:pathLst>
          </a:custGeom>
          <a:extLst>
            <a:ext uri="{909E8E84-426E-40DD-AFC4-6F175D3DCCD1}">
              <a14:hiddenFill xmlns:a14="http://schemas.microsoft.com/office/drawing/2010/main">
                <a:solidFill>
                  <a:srgbClr val="FFFFFF"/>
                </a:solidFill>
              </a14:hiddenFill>
            </a:ext>
          </a:extLst>
        </p:spPr>
      </p:pic>
      <p:pic>
        <p:nvPicPr>
          <p:cNvPr id="6" name="Picture 4" descr="Latvia | STEPHANIE E. CALVET">
            <a:extLst>
              <a:ext uri="{FF2B5EF4-FFF2-40B4-BE49-F238E27FC236}">
                <a16:creationId xmlns:a16="http://schemas.microsoft.com/office/drawing/2014/main" id="{3FA868EC-467E-1E8F-6DC6-CF1F194AD5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14968" r="3" b="4296"/>
          <a:stretch/>
        </p:blipFill>
        <p:spPr bwMode="auto">
          <a:xfrm>
            <a:off x="12884762" y="1397000"/>
            <a:ext cx="3061691" cy="2416332"/>
          </a:xfrm>
          <a:custGeom>
            <a:avLst/>
            <a:gdLst/>
            <a:ahLst/>
            <a:cxnLst/>
            <a:rect l="l" t="t" r="r" b="b"/>
            <a:pathLst>
              <a:path w="4349068" h="3428999">
                <a:moveTo>
                  <a:pt x="711944" y="0"/>
                </a:moveTo>
                <a:lnTo>
                  <a:pt x="4349068" y="0"/>
                </a:lnTo>
                <a:lnTo>
                  <a:pt x="4349068" y="3428999"/>
                </a:lnTo>
                <a:lnTo>
                  <a:pt x="32307" y="3428999"/>
                </a:lnTo>
                <a:lnTo>
                  <a:pt x="34693" y="3410051"/>
                </a:lnTo>
                <a:cubicBezTo>
                  <a:pt x="37039" y="3395347"/>
                  <a:pt x="38143" y="3381819"/>
                  <a:pt x="32792" y="3373027"/>
                </a:cubicBezTo>
                <a:cubicBezTo>
                  <a:pt x="29961" y="3298527"/>
                  <a:pt x="20335" y="3290617"/>
                  <a:pt x="14318" y="3222737"/>
                </a:cubicBezTo>
                <a:cubicBezTo>
                  <a:pt x="11384" y="3146284"/>
                  <a:pt x="-6116" y="3184007"/>
                  <a:pt x="2241" y="3118188"/>
                </a:cubicBezTo>
                <a:cubicBezTo>
                  <a:pt x="16306" y="3109217"/>
                  <a:pt x="34183" y="3024732"/>
                  <a:pt x="27952" y="3003808"/>
                </a:cubicBezTo>
                <a:cubicBezTo>
                  <a:pt x="27563" y="2966753"/>
                  <a:pt x="27366" y="2989870"/>
                  <a:pt x="27149" y="2944921"/>
                </a:cubicBezTo>
                <a:lnTo>
                  <a:pt x="41941" y="2877744"/>
                </a:lnTo>
                <a:cubicBezTo>
                  <a:pt x="36258" y="2880724"/>
                  <a:pt x="54303" y="2822146"/>
                  <a:pt x="53926" y="2807161"/>
                </a:cubicBezTo>
                <a:cubicBezTo>
                  <a:pt x="56083" y="2775643"/>
                  <a:pt x="30060" y="2769288"/>
                  <a:pt x="53334" y="2752347"/>
                </a:cubicBezTo>
                <a:lnTo>
                  <a:pt x="60008" y="2748299"/>
                </a:lnTo>
                <a:cubicBezTo>
                  <a:pt x="60210" y="2745962"/>
                  <a:pt x="60411" y="2743625"/>
                  <a:pt x="60613" y="2741288"/>
                </a:cubicBezTo>
                <a:cubicBezTo>
                  <a:pt x="60116" y="2737657"/>
                  <a:pt x="58269" y="2735847"/>
                  <a:pt x="53819" y="2737160"/>
                </a:cubicBezTo>
                <a:cubicBezTo>
                  <a:pt x="70191" y="2705347"/>
                  <a:pt x="64153" y="2699356"/>
                  <a:pt x="66799" y="2659631"/>
                </a:cubicBezTo>
                <a:cubicBezTo>
                  <a:pt x="77943" y="2612127"/>
                  <a:pt x="64846" y="2628594"/>
                  <a:pt x="86795" y="2573336"/>
                </a:cubicBezTo>
                <a:cubicBezTo>
                  <a:pt x="96119" y="2559732"/>
                  <a:pt x="108676" y="2541339"/>
                  <a:pt x="108890" y="2528057"/>
                </a:cubicBezTo>
                <a:lnTo>
                  <a:pt x="137074" y="2489594"/>
                </a:lnTo>
                <a:cubicBezTo>
                  <a:pt x="138076" y="2487774"/>
                  <a:pt x="138422" y="2473350"/>
                  <a:pt x="137897" y="2468303"/>
                </a:cubicBezTo>
                <a:lnTo>
                  <a:pt x="155171" y="2460480"/>
                </a:lnTo>
                <a:lnTo>
                  <a:pt x="147972" y="2423535"/>
                </a:lnTo>
                <a:lnTo>
                  <a:pt x="155293" y="2404394"/>
                </a:lnTo>
                <a:cubicBezTo>
                  <a:pt x="172891" y="2392610"/>
                  <a:pt x="160687" y="2347474"/>
                  <a:pt x="168818" y="2324643"/>
                </a:cubicBezTo>
                <a:cubicBezTo>
                  <a:pt x="169390" y="2297698"/>
                  <a:pt x="193082" y="2284202"/>
                  <a:pt x="198340" y="2255535"/>
                </a:cubicBezTo>
                <a:cubicBezTo>
                  <a:pt x="214268" y="2249648"/>
                  <a:pt x="228319" y="2207828"/>
                  <a:pt x="217338" y="2184679"/>
                </a:cubicBezTo>
                <a:lnTo>
                  <a:pt x="242924" y="2093132"/>
                </a:lnTo>
                <a:cubicBezTo>
                  <a:pt x="264937" y="2084587"/>
                  <a:pt x="280562" y="1985868"/>
                  <a:pt x="290446" y="1950235"/>
                </a:cubicBezTo>
                <a:cubicBezTo>
                  <a:pt x="308239" y="1920183"/>
                  <a:pt x="350073" y="1898905"/>
                  <a:pt x="361001" y="1861568"/>
                </a:cubicBezTo>
                <a:cubicBezTo>
                  <a:pt x="367163" y="1810687"/>
                  <a:pt x="352049" y="1869507"/>
                  <a:pt x="356015" y="1809499"/>
                </a:cubicBezTo>
                <a:cubicBezTo>
                  <a:pt x="355145" y="1754297"/>
                  <a:pt x="367821" y="1767680"/>
                  <a:pt x="375846" y="1693716"/>
                </a:cubicBezTo>
                <a:cubicBezTo>
                  <a:pt x="374712" y="1654244"/>
                  <a:pt x="382062" y="1627007"/>
                  <a:pt x="381776" y="1605195"/>
                </a:cubicBezTo>
                <a:cubicBezTo>
                  <a:pt x="389848" y="1568952"/>
                  <a:pt x="392552" y="1564518"/>
                  <a:pt x="396301" y="1516217"/>
                </a:cubicBezTo>
                <a:cubicBezTo>
                  <a:pt x="401397" y="1488452"/>
                  <a:pt x="428137" y="1457870"/>
                  <a:pt x="409866" y="1429841"/>
                </a:cubicBezTo>
                <a:cubicBezTo>
                  <a:pt x="422203" y="1412325"/>
                  <a:pt x="460064" y="1413592"/>
                  <a:pt x="442210" y="1380081"/>
                </a:cubicBezTo>
                <a:cubicBezTo>
                  <a:pt x="464590" y="1394128"/>
                  <a:pt x="443394" y="1335176"/>
                  <a:pt x="463662" y="1334891"/>
                </a:cubicBezTo>
                <a:cubicBezTo>
                  <a:pt x="480316" y="1336427"/>
                  <a:pt x="515162" y="1194568"/>
                  <a:pt x="519523" y="1185551"/>
                </a:cubicBezTo>
                <a:cubicBezTo>
                  <a:pt x="527731" y="1149210"/>
                  <a:pt x="536547" y="1148087"/>
                  <a:pt x="542909" y="1111168"/>
                </a:cubicBezTo>
                <a:cubicBezTo>
                  <a:pt x="555522" y="1057226"/>
                  <a:pt x="531818" y="1022543"/>
                  <a:pt x="543055" y="993353"/>
                </a:cubicBezTo>
                <a:cubicBezTo>
                  <a:pt x="559986" y="960214"/>
                  <a:pt x="580459" y="867450"/>
                  <a:pt x="592544" y="813953"/>
                </a:cubicBezTo>
                <a:cubicBezTo>
                  <a:pt x="604272" y="746430"/>
                  <a:pt x="608119" y="666470"/>
                  <a:pt x="613420" y="588218"/>
                </a:cubicBezTo>
                <a:cubicBezTo>
                  <a:pt x="604962" y="475380"/>
                  <a:pt x="590630" y="536119"/>
                  <a:pt x="596055" y="376479"/>
                </a:cubicBezTo>
                <a:lnTo>
                  <a:pt x="605018" y="280992"/>
                </a:lnTo>
                <a:cubicBezTo>
                  <a:pt x="604854" y="276227"/>
                  <a:pt x="610771" y="223140"/>
                  <a:pt x="610608" y="218374"/>
                </a:cubicBezTo>
                <a:lnTo>
                  <a:pt x="604880" y="188178"/>
                </a:lnTo>
                <a:lnTo>
                  <a:pt x="630913" y="152404"/>
                </a:lnTo>
                <a:cubicBezTo>
                  <a:pt x="640688" y="136342"/>
                  <a:pt x="647365" y="122048"/>
                  <a:pt x="663530" y="91810"/>
                </a:cubicBezTo>
                <a:lnTo>
                  <a:pt x="705264" y="301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295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9" name="Rectangle 1068">
            <a:extLst>
              <a:ext uri="{FF2B5EF4-FFF2-40B4-BE49-F238E27FC236}">
                <a16:creationId xmlns:a16="http://schemas.microsoft.com/office/drawing/2014/main" id="{639C3025-4784-4B16-914D-CCFC3E833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1070">
            <a:extLst>
              <a:ext uri="{FF2B5EF4-FFF2-40B4-BE49-F238E27FC236}">
                <a16:creationId xmlns:a16="http://schemas.microsoft.com/office/drawing/2014/main" id="{0AD20437-C88A-4F45-9C6D-DA32B29A4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610598"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EC7704-F656-76DF-7D20-ECE8AC566CF0}"/>
              </a:ext>
            </a:extLst>
          </p:cNvPr>
          <p:cNvSpPr>
            <a:spLocks noGrp="1"/>
          </p:cNvSpPr>
          <p:nvPr>
            <p:ph type="title"/>
          </p:nvPr>
        </p:nvSpPr>
        <p:spPr>
          <a:xfrm>
            <a:off x="1205420" y="157541"/>
            <a:ext cx="7001319" cy="779719"/>
          </a:xfrm>
        </p:spPr>
        <p:txBody>
          <a:bodyPr anchor="ctr">
            <a:normAutofit/>
          </a:bodyPr>
          <a:lstStyle/>
          <a:p>
            <a:pPr algn="ctr"/>
            <a:r>
              <a:rPr lang="en-US" sz="2800" dirty="0">
                <a:solidFill>
                  <a:schemeClr val="tx1">
                    <a:lumMod val="85000"/>
                    <a:lumOff val="15000"/>
                  </a:schemeClr>
                </a:solidFill>
              </a:rPr>
              <a:t> IMF's Impact on Latvia's Trade and Economy</a:t>
            </a:r>
          </a:p>
        </p:txBody>
      </p:sp>
      <p:sp>
        <p:nvSpPr>
          <p:cNvPr id="1059" name="Content Placeholder 2">
            <a:extLst>
              <a:ext uri="{FF2B5EF4-FFF2-40B4-BE49-F238E27FC236}">
                <a16:creationId xmlns:a16="http://schemas.microsoft.com/office/drawing/2014/main" id="{6B2DC0EC-318B-7DF4-6449-35B4C4A28160}"/>
              </a:ext>
            </a:extLst>
          </p:cNvPr>
          <p:cNvSpPr>
            <a:spLocks noGrp="1"/>
          </p:cNvSpPr>
          <p:nvPr>
            <p:ph idx="1"/>
          </p:nvPr>
        </p:nvSpPr>
        <p:spPr>
          <a:xfrm>
            <a:off x="130485" y="857250"/>
            <a:ext cx="7712446" cy="4674870"/>
          </a:xfrm>
        </p:spPr>
        <p:txBody>
          <a:bodyPr>
            <a:noAutofit/>
          </a:bodyPr>
          <a:lstStyle/>
          <a:p>
            <a:pPr marL="0" indent="0">
              <a:buNone/>
            </a:pPr>
            <a:r>
              <a:rPr lang="en-US" sz="1600" dirty="0">
                <a:solidFill>
                  <a:schemeClr val="tx1">
                    <a:lumMod val="85000"/>
                    <a:lumOff val="15000"/>
                  </a:schemeClr>
                </a:solidFill>
                <a:highlight>
                  <a:srgbClr val="FFFF00"/>
                </a:highlight>
                <a:latin typeface="Times New Roman" panose="02020603050405020304" pitchFamily="18" charset="0"/>
                <a:cs typeface="Times New Roman" panose="02020603050405020304" pitchFamily="18" charset="0"/>
              </a:rPr>
              <a:t>2008-2011 Financial Crisis</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 IMF played a crucial role in stabilizing and repairing Latvia's financial system, preventing default and fostering economic recovery.</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 Latvia was bailed out by IMF with a €7.5 billion package in response to the crisis.</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highlight>
                  <a:srgbClr val="FFFF00"/>
                </a:highlight>
                <a:latin typeface="Times New Roman" panose="02020603050405020304" pitchFamily="18" charset="0"/>
                <a:cs typeface="Times New Roman" panose="02020603050405020304" pitchFamily="18" charset="0"/>
              </a:rPr>
              <a:t>2012 Economic Recovery and Growth:</a:t>
            </a:r>
          </a:p>
          <a:p>
            <a:pPr marL="0" indent="0">
              <a:buNone/>
            </a:pP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 Post-crisis reforms, driven by IMF proposals, allowed Latvia to recover and reconstitute economic recovery by 2012.</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 Latvia joined the European Union in 2014, increasing its commerce with other countries.</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highlight>
                  <a:srgbClr val="FFFF00"/>
                </a:highlight>
                <a:latin typeface="Times New Roman" panose="02020603050405020304" pitchFamily="18" charset="0"/>
                <a:cs typeface="Times New Roman" panose="02020603050405020304" pitchFamily="18" charset="0"/>
              </a:rPr>
              <a:t>Introduction to Trade Integration and Liberalization:</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 IMF encouraged trade liberalization and supported Latvia's inclusion in the European and global economies.</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 IMF policy recommendations aided Latvia's efforts to increase exports and attract FDI.</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highlight>
                  <a:srgbClr val="FFFF00"/>
                </a:highlight>
                <a:latin typeface="Times New Roman" panose="02020603050405020304" pitchFamily="18" charset="0"/>
                <a:cs typeface="Times New Roman" panose="02020603050405020304" pitchFamily="18" charset="0"/>
              </a:rPr>
              <a:t>Current Partnerships and Monitoring</a:t>
            </a: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 IMF regularly consults with Latvia to maintain stability and provide technical support.</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 IMF is prioritizing structural changes to improve Latvia's long-term structural reforms and make the tax system more stable.</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br>
              <a:rPr lang="en-US" sz="1600" dirty="0">
                <a:solidFill>
                  <a:schemeClr val="tx1">
                    <a:lumMod val="85000"/>
                    <a:lumOff val="15000"/>
                  </a:schemeClr>
                </a:solidFill>
                <a:highlight>
                  <a:srgbClr val="FFFF00"/>
                </a:highlight>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highlight>
                  <a:srgbClr val="FFFF00"/>
                </a:highlight>
                <a:latin typeface="Times New Roman" panose="02020603050405020304" pitchFamily="18" charset="0"/>
                <a:cs typeface="Times New Roman" panose="02020603050405020304" pitchFamily="18" charset="0"/>
              </a:rPr>
              <a:t>Effect on Trade Competitiveness</a:t>
            </a: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a:t>
            </a:r>
            <a:b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 IMF's structural reforms and financial policies have greatly aided Latvia's sustainable growth, improving trade competitiveness and increasing investor confidence.</a:t>
            </a:r>
          </a:p>
        </p:txBody>
      </p:sp>
      <p:pic>
        <p:nvPicPr>
          <p:cNvPr id="1026" name="Picture 2" descr="IMF mission chief optimistic about impact of eurozone problems on Latvia ::  The Baltic Course | Baltic States news &amp; analytics">
            <a:extLst>
              <a:ext uri="{FF2B5EF4-FFF2-40B4-BE49-F238E27FC236}">
                <a16:creationId xmlns:a16="http://schemas.microsoft.com/office/drawing/2014/main" id="{85DCB0FB-8181-E24C-630E-87F3BD997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54" r="6130" b="3"/>
          <a:stretch/>
        </p:blipFill>
        <p:spPr bwMode="auto">
          <a:xfrm>
            <a:off x="7801965" y="3429000"/>
            <a:ext cx="4390035" cy="3429000"/>
          </a:xfrm>
          <a:custGeom>
            <a:avLst/>
            <a:gdLst/>
            <a:ahLst/>
            <a:cxnLst/>
            <a:rect l="l" t="t" r="r" b="b"/>
            <a:pathLst>
              <a:path w="4390035" h="3429000">
                <a:moveTo>
                  <a:pt x="73290" y="0"/>
                </a:moveTo>
                <a:lnTo>
                  <a:pt x="4390035" y="0"/>
                </a:lnTo>
                <a:lnTo>
                  <a:pt x="4390035" y="3429000"/>
                </a:lnTo>
                <a:lnTo>
                  <a:pt x="436073" y="3429000"/>
                </a:lnTo>
                <a:lnTo>
                  <a:pt x="427332" y="3410468"/>
                </a:lnTo>
                <a:cubicBezTo>
                  <a:pt x="419323" y="3391643"/>
                  <a:pt x="413863" y="3372861"/>
                  <a:pt x="421685" y="3366814"/>
                </a:cubicBezTo>
                <a:cubicBezTo>
                  <a:pt x="417583" y="3332384"/>
                  <a:pt x="433681" y="3294011"/>
                  <a:pt x="423663" y="3247798"/>
                </a:cubicBezTo>
                <a:cubicBezTo>
                  <a:pt x="421194" y="3188032"/>
                  <a:pt x="418245" y="3205513"/>
                  <a:pt x="412524" y="3110724"/>
                </a:cubicBezTo>
                <a:cubicBezTo>
                  <a:pt x="404022" y="3069386"/>
                  <a:pt x="436006" y="3027577"/>
                  <a:pt x="419732" y="3004503"/>
                </a:cubicBezTo>
                <a:cubicBezTo>
                  <a:pt x="407578" y="2949657"/>
                  <a:pt x="388511" y="2896851"/>
                  <a:pt x="363651" y="2842588"/>
                </a:cubicBezTo>
                <a:cubicBezTo>
                  <a:pt x="332103" y="2797699"/>
                  <a:pt x="331554" y="2711800"/>
                  <a:pt x="263212" y="2651456"/>
                </a:cubicBezTo>
                <a:cubicBezTo>
                  <a:pt x="235935" y="2585326"/>
                  <a:pt x="214760" y="2535145"/>
                  <a:pt x="194330" y="2484251"/>
                </a:cubicBezTo>
                <a:cubicBezTo>
                  <a:pt x="184580" y="2468441"/>
                  <a:pt x="154039" y="2380429"/>
                  <a:pt x="140630" y="2346096"/>
                </a:cubicBezTo>
                <a:cubicBezTo>
                  <a:pt x="76681" y="2257531"/>
                  <a:pt x="91260" y="2243719"/>
                  <a:pt x="77185" y="2144811"/>
                </a:cubicBezTo>
                <a:cubicBezTo>
                  <a:pt x="66953" y="2112233"/>
                  <a:pt x="67414" y="2096078"/>
                  <a:pt x="50887" y="2061697"/>
                </a:cubicBezTo>
                <a:lnTo>
                  <a:pt x="27133" y="1969379"/>
                </a:lnTo>
                <a:lnTo>
                  <a:pt x="29988" y="1961973"/>
                </a:lnTo>
                <a:lnTo>
                  <a:pt x="31559" y="1961231"/>
                </a:lnTo>
                <a:lnTo>
                  <a:pt x="14905" y="1880268"/>
                </a:lnTo>
                <a:cubicBezTo>
                  <a:pt x="12271" y="1874644"/>
                  <a:pt x="-805" y="1860096"/>
                  <a:pt x="2188" y="1847922"/>
                </a:cubicBezTo>
                <a:lnTo>
                  <a:pt x="21879" y="1779161"/>
                </a:lnTo>
                <a:lnTo>
                  <a:pt x="27968" y="1733684"/>
                </a:lnTo>
                <a:cubicBezTo>
                  <a:pt x="25035" y="1726530"/>
                  <a:pt x="21617" y="1619937"/>
                  <a:pt x="16511" y="1614373"/>
                </a:cubicBezTo>
                <a:cubicBezTo>
                  <a:pt x="47946" y="1547691"/>
                  <a:pt x="4394" y="1556097"/>
                  <a:pt x="12613" y="1479987"/>
                </a:cubicBezTo>
                <a:cubicBezTo>
                  <a:pt x="15110" y="1387360"/>
                  <a:pt x="4986" y="1320420"/>
                  <a:pt x="4190" y="1214801"/>
                </a:cubicBezTo>
                <a:cubicBezTo>
                  <a:pt x="3611" y="1152457"/>
                  <a:pt x="-6268" y="1080052"/>
                  <a:pt x="6503" y="966549"/>
                </a:cubicBezTo>
                <a:cubicBezTo>
                  <a:pt x="10182" y="901722"/>
                  <a:pt x="25065" y="884915"/>
                  <a:pt x="20609" y="845066"/>
                </a:cubicBezTo>
                <a:cubicBezTo>
                  <a:pt x="20199" y="816540"/>
                  <a:pt x="19791" y="788014"/>
                  <a:pt x="19381" y="759488"/>
                </a:cubicBezTo>
                <a:lnTo>
                  <a:pt x="21672" y="741102"/>
                </a:lnTo>
                <a:lnTo>
                  <a:pt x="30720" y="737125"/>
                </a:lnTo>
                <a:lnTo>
                  <a:pt x="23211" y="691098"/>
                </a:lnTo>
                <a:cubicBezTo>
                  <a:pt x="25461" y="680873"/>
                  <a:pt x="43338" y="650431"/>
                  <a:pt x="42062" y="637700"/>
                </a:cubicBezTo>
                <a:cubicBezTo>
                  <a:pt x="23297" y="593852"/>
                  <a:pt x="30263" y="601340"/>
                  <a:pt x="41571" y="540174"/>
                </a:cubicBezTo>
                <a:cubicBezTo>
                  <a:pt x="35397" y="519975"/>
                  <a:pt x="35174" y="428356"/>
                  <a:pt x="46636" y="415352"/>
                </a:cubicBezTo>
                <a:cubicBezTo>
                  <a:pt x="48960" y="401821"/>
                  <a:pt x="44602" y="386587"/>
                  <a:pt x="56977" y="379461"/>
                </a:cubicBezTo>
                <a:cubicBezTo>
                  <a:pt x="71829" y="368123"/>
                  <a:pt x="47958" y="323384"/>
                  <a:pt x="65759" y="328645"/>
                </a:cubicBezTo>
                <a:cubicBezTo>
                  <a:pt x="49386" y="296830"/>
                  <a:pt x="65237" y="231983"/>
                  <a:pt x="72589" y="203608"/>
                </a:cubicBezTo>
                <a:cubicBezTo>
                  <a:pt x="75524" y="153257"/>
                  <a:pt x="77980" y="142710"/>
                  <a:pt x="78370" y="105992"/>
                </a:cubicBezTo>
                <a:cubicBezTo>
                  <a:pt x="80828" y="104127"/>
                  <a:pt x="70890" y="52128"/>
                  <a:pt x="70125" y="25135"/>
                </a:cubicBezTo>
                <a:close/>
              </a:path>
            </a:pathLst>
          </a:custGeom>
          <a:extLst>
            <a:ext uri="{909E8E84-426E-40DD-AFC4-6F175D3DCCD1}">
              <a14:hiddenFill xmlns:a14="http://schemas.microsoft.com/office/drawing/2010/main">
                <a:solidFill>
                  <a:srgbClr val="FFFFFF"/>
                </a:solidFill>
              </a14:hiddenFill>
            </a:ext>
          </a:extLst>
        </p:spPr>
      </p:pic>
      <p:pic>
        <p:nvPicPr>
          <p:cNvPr id="1028" name="Picture 4" descr="Latvia | STEPHANIE E. CALVET">
            <a:extLst>
              <a:ext uri="{FF2B5EF4-FFF2-40B4-BE49-F238E27FC236}">
                <a16:creationId xmlns:a16="http://schemas.microsoft.com/office/drawing/2014/main" id="{3EBD6381-A1BE-6872-2C01-09009DFA9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968" r="3" b="4296"/>
          <a:stretch/>
        </p:blipFill>
        <p:spPr bwMode="auto">
          <a:xfrm>
            <a:off x="7842932" y="-17"/>
            <a:ext cx="4349068" cy="3432349"/>
          </a:xfrm>
          <a:custGeom>
            <a:avLst/>
            <a:gdLst/>
            <a:ahLst/>
            <a:cxnLst/>
            <a:rect l="l" t="t" r="r" b="b"/>
            <a:pathLst>
              <a:path w="4349068" h="3428999">
                <a:moveTo>
                  <a:pt x="711944" y="0"/>
                </a:moveTo>
                <a:lnTo>
                  <a:pt x="4349068" y="0"/>
                </a:lnTo>
                <a:lnTo>
                  <a:pt x="4349068" y="3428999"/>
                </a:lnTo>
                <a:lnTo>
                  <a:pt x="32307" y="3428999"/>
                </a:lnTo>
                <a:lnTo>
                  <a:pt x="34693" y="3410051"/>
                </a:lnTo>
                <a:cubicBezTo>
                  <a:pt x="37039" y="3395347"/>
                  <a:pt x="38143" y="3381819"/>
                  <a:pt x="32792" y="3373027"/>
                </a:cubicBezTo>
                <a:cubicBezTo>
                  <a:pt x="29961" y="3298527"/>
                  <a:pt x="20335" y="3290617"/>
                  <a:pt x="14318" y="3222737"/>
                </a:cubicBezTo>
                <a:cubicBezTo>
                  <a:pt x="11384" y="3146284"/>
                  <a:pt x="-6116" y="3184007"/>
                  <a:pt x="2241" y="3118188"/>
                </a:cubicBezTo>
                <a:cubicBezTo>
                  <a:pt x="16306" y="3109217"/>
                  <a:pt x="34183" y="3024732"/>
                  <a:pt x="27952" y="3003808"/>
                </a:cubicBezTo>
                <a:cubicBezTo>
                  <a:pt x="27563" y="2966753"/>
                  <a:pt x="27366" y="2989870"/>
                  <a:pt x="27149" y="2944921"/>
                </a:cubicBezTo>
                <a:lnTo>
                  <a:pt x="41941" y="2877744"/>
                </a:lnTo>
                <a:cubicBezTo>
                  <a:pt x="36258" y="2880724"/>
                  <a:pt x="54303" y="2822146"/>
                  <a:pt x="53926" y="2807161"/>
                </a:cubicBezTo>
                <a:cubicBezTo>
                  <a:pt x="56083" y="2775643"/>
                  <a:pt x="30060" y="2769288"/>
                  <a:pt x="53334" y="2752347"/>
                </a:cubicBezTo>
                <a:lnTo>
                  <a:pt x="60008" y="2748299"/>
                </a:lnTo>
                <a:cubicBezTo>
                  <a:pt x="60210" y="2745962"/>
                  <a:pt x="60411" y="2743625"/>
                  <a:pt x="60613" y="2741288"/>
                </a:cubicBezTo>
                <a:cubicBezTo>
                  <a:pt x="60116" y="2737657"/>
                  <a:pt x="58269" y="2735847"/>
                  <a:pt x="53819" y="2737160"/>
                </a:cubicBezTo>
                <a:cubicBezTo>
                  <a:pt x="70191" y="2705347"/>
                  <a:pt x="64153" y="2699356"/>
                  <a:pt x="66799" y="2659631"/>
                </a:cubicBezTo>
                <a:cubicBezTo>
                  <a:pt x="77943" y="2612127"/>
                  <a:pt x="64846" y="2628594"/>
                  <a:pt x="86795" y="2573336"/>
                </a:cubicBezTo>
                <a:cubicBezTo>
                  <a:pt x="96119" y="2559732"/>
                  <a:pt x="108676" y="2541339"/>
                  <a:pt x="108890" y="2528057"/>
                </a:cubicBezTo>
                <a:lnTo>
                  <a:pt x="137074" y="2489594"/>
                </a:lnTo>
                <a:cubicBezTo>
                  <a:pt x="138076" y="2487774"/>
                  <a:pt x="138422" y="2473350"/>
                  <a:pt x="137897" y="2468303"/>
                </a:cubicBezTo>
                <a:lnTo>
                  <a:pt x="155171" y="2460480"/>
                </a:lnTo>
                <a:lnTo>
                  <a:pt x="147972" y="2423535"/>
                </a:lnTo>
                <a:lnTo>
                  <a:pt x="155293" y="2404394"/>
                </a:lnTo>
                <a:cubicBezTo>
                  <a:pt x="172891" y="2392610"/>
                  <a:pt x="160687" y="2347474"/>
                  <a:pt x="168818" y="2324643"/>
                </a:cubicBezTo>
                <a:cubicBezTo>
                  <a:pt x="169390" y="2297698"/>
                  <a:pt x="193082" y="2284202"/>
                  <a:pt x="198340" y="2255535"/>
                </a:cubicBezTo>
                <a:cubicBezTo>
                  <a:pt x="214268" y="2249648"/>
                  <a:pt x="228319" y="2207828"/>
                  <a:pt x="217338" y="2184679"/>
                </a:cubicBezTo>
                <a:lnTo>
                  <a:pt x="242924" y="2093132"/>
                </a:lnTo>
                <a:cubicBezTo>
                  <a:pt x="264937" y="2084587"/>
                  <a:pt x="280562" y="1985868"/>
                  <a:pt x="290446" y="1950235"/>
                </a:cubicBezTo>
                <a:cubicBezTo>
                  <a:pt x="308239" y="1920183"/>
                  <a:pt x="350073" y="1898905"/>
                  <a:pt x="361001" y="1861568"/>
                </a:cubicBezTo>
                <a:cubicBezTo>
                  <a:pt x="367163" y="1810687"/>
                  <a:pt x="352049" y="1869507"/>
                  <a:pt x="356015" y="1809499"/>
                </a:cubicBezTo>
                <a:cubicBezTo>
                  <a:pt x="355145" y="1754297"/>
                  <a:pt x="367821" y="1767680"/>
                  <a:pt x="375846" y="1693716"/>
                </a:cubicBezTo>
                <a:cubicBezTo>
                  <a:pt x="374712" y="1654244"/>
                  <a:pt x="382062" y="1627007"/>
                  <a:pt x="381776" y="1605195"/>
                </a:cubicBezTo>
                <a:cubicBezTo>
                  <a:pt x="389848" y="1568952"/>
                  <a:pt x="392552" y="1564518"/>
                  <a:pt x="396301" y="1516217"/>
                </a:cubicBezTo>
                <a:cubicBezTo>
                  <a:pt x="401397" y="1488452"/>
                  <a:pt x="428137" y="1457870"/>
                  <a:pt x="409866" y="1429841"/>
                </a:cubicBezTo>
                <a:cubicBezTo>
                  <a:pt x="422203" y="1412325"/>
                  <a:pt x="460064" y="1413592"/>
                  <a:pt x="442210" y="1380081"/>
                </a:cubicBezTo>
                <a:cubicBezTo>
                  <a:pt x="464590" y="1394128"/>
                  <a:pt x="443394" y="1335176"/>
                  <a:pt x="463662" y="1334891"/>
                </a:cubicBezTo>
                <a:cubicBezTo>
                  <a:pt x="480316" y="1336427"/>
                  <a:pt x="515162" y="1194568"/>
                  <a:pt x="519523" y="1185551"/>
                </a:cubicBezTo>
                <a:cubicBezTo>
                  <a:pt x="527731" y="1149210"/>
                  <a:pt x="536547" y="1148087"/>
                  <a:pt x="542909" y="1111168"/>
                </a:cubicBezTo>
                <a:cubicBezTo>
                  <a:pt x="555522" y="1057226"/>
                  <a:pt x="531818" y="1022543"/>
                  <a:pt x="543055" y="993353"/>
                </a:cubicBezTo>
                <a:cubicBezTo>
                  <a:pt x="559986" y="960214"/>
                  <a:pt x="580459" y="867450"/>
                  <a:pt x="592544" y="813953"/>
                </a:cubicBezTo>
                <a:cubicBezTo>
                  <a:pt x="604272" y="746430"/>
                  <a:pt x="608119" y="666470"/>
                  <a:pt x="613420" y="588218"/>
                </a:cubicBezTo>
                <a:cubicBezTo>
                  <a:pt x="604962" y="475380"/>
                  <a:pt x="590630" y="536119"/>
                  <a:pt x="596055" y="376479"/>
                </a:cubicBezTo>
                <a:lnTo>
                  <a:pt x="605018" y="280992"/>
                </a:lnTo>
                <a:cubicBezTo>
                  <a:pt x="604854" y="276227"/>
                  <a:pt x="610771" y="223140"/>
                  <a:pt x="610608" y="218374"/>
                </a:cubicBezTo>
                <a:lnTo>
                  <a:pt x="604880" y="188178"/>
                </a:lnTo>
                <a:lnTo>
                  <a:pt x="630913" y="152404"/>
                </a:lnTo>
                <a:cubicBezTo>
                  <a:pt x="640688" y="136342"/>
                  <a:pt x="647365" y="122048"/>
                  <a:pt x="663530" y="91810"/>
                </a:cubicBezTo>
                <a:lnTo>
                  <a:pt x="705264" y="301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736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816A-6892-FC96-F5FF-87472B700548}"/>
              </a:ext>
            </a:extLst>
          </p:cNvPr>
          <p:cNvSpPr>
            <a:spLocks noGrp="1"/>
          </p:cNvSpPr>
          <p:nvPr>
            <p:ph type="title"/>
          </p:nvPr>
        </p:nvSpPr>
        <p:spPr>
          <a:xfrm>
            <a:off x="836679" y="723898"/>
            <a:ext cx="5641942" cy="385055"/>
          </a:xfrm>
        </p:spPr>
        <p:txBody>
          <a:bodyPr>
            <a:normAutofit/>
          </a:bodyPr>
          <a:lstStyle/>
          <a:p>
            <a:r>
              <a:rPr lang="en-US" sz="1600" b="1" dirty="0">
                <a:latin typeface=" times new roman"/>
              </a:rPr>
              <a:t>IMF's Connection to Latvia: Impact on Trade and Economy</a:t>
            </a:r>
          </a:p>
        </p:txBody>
      </p:sp>
      <p:sp>
        <p:nvSpPr>
          <p:cNvPr id="4" name="Rectangle 1">
            <a:extLst>
              <a:ext uri="{FF2B5EF4-FFF2-40B4-BE49-F238E27FC236}">
                <a16:creationId xmlns:a16="http://schemas.microsoft.com/office/drawing/2014/main" id="{CA9F9013-B01E-D0D4-E858-9070039C4EC7}"/>
              </a:ext>
            </a:extLst>
          </p:cNvPr>
          <p:cNvSpPr>
            <a:spLocks noGrp="1" noChangeArrowheads="1"/>
          </p:cNvSpPr>
          <p:nvPr>
            <p:ph idx="1"/>
          </p:nvPr>
        </p:nvSpPr>
        <p:spPr bwMode="auto">
          <a:xfrm>
            <a:off x="680936" y="1186774"/>
            <a:ext cx="6157854" cy="494732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lnSpcReduction="10000"/>
          </a:bodyPr>
          <a:lstStyle/>
          <a:p>
            <a:pPr marL="0" marR="0" lvl="0" indent="0" defTabSz="914400" rtl="0" eaLnBrk="0" fontAlgn="base" latinLnBrk="0" hangingPunct="0">
              <a:lnSpc>
                <a:spcPct val="150000"/>
              </a:lnSpc>
              <a:spcBef>
                <a:spcPct val="0"/>
              </a:spcBef>
              <a:spcAft>
                <a:spcPts val="600"/>
              </a:spcAft>
              <a:buClrTx/>
              <a:buSzTx/>
              <a:buNone/>
              <a:tabLst/>
            </a:pPr>
            <a:r>
              <a:rPr kumimoji="0" lang="en-US" altLang="en-US" sz="1400" b="1" i="0" u="none" strike="noStrike" cap="none" normalizeH="0" baseline="0" dirty="0">
                <a:ln>
                  <a:noFill/>
                </a:ln>
                <a:effectLst/>
                <a:latin typeface=" times new roman"/>
              </a:rPr>
              <a:t>2008-2011 Financial Crisis</a:t>
            </a:r>
            <a:br>
              <a:rPr kumimoji="0" lang="en-US" altLang="en-US" sz="1400" b="0" i="0" u="none" strike="noStrike" cap="none" normalizeH="0" baseline="0" dirty="0">
                <a:ln>
                  <a:noFill/>
                </a:ln>
                <a:effectLst/>
                <a:latin typeface=" times new roman"/>
              </a:rPr>
            </a:br>
            <a:r>
              <a:rPr kumimoji="0" lang="en-US" altLang="en-US" sz="1400" b="0" i="0" u="none" strike="noStrike" cap="none" normalizeH="0" baseline="0" dirty="0">
                <a:ln>
                  <a:noFill/>
                </a:ln>
                <a:effectLst/>
                <a:latin typeface=" times new roman"/>
              </a:rPr>
              <a:t>Latvia received a €7.5 billion bailout from the IMF, stabilizing the financial system and preventing default during the global financial crisis.</a:t>
            </a:r>
          </a:p>
          <a:p>
            <a:pPr marL="0" marR="0" lvl="0" indent="0" defTabSz="914400" rtl="0" eaLnBrk="0" fontAlgn="base" latinLnBrk="0" hangingPunct="0">
              <a:lnSpc>
                <a:spcPct val="150000"/>
              </a:lnSpc>
              <a:spcBef>
                <a:spcPct val="0"/>
              </a:spcBef>
              <a:spcAft>
                <a:spcPts val="600"/>
              </a:spcAft>
              <a:buClrTx/>
              <a:buSzTx/>
              <a:buNone/>
              <a:tabLst/>
            </a:pPr>
            <a:r>
              <a:rPr kumimoji="0" lang="en-US" altLang="en-US" sz="1400" b="1" i="0" u="none" strike="noStrike" cap="none" normalizeH="0" baseline="0" dirty="0">
                <a:ln>
                  <a:noFill/>
                </a:ln>
                <a:effectLst/>
                <a:latin typeface=" times new roman"/>
              </a:rPr>
              <a:t>2012 Economic Recovery</a:t>
            </a:r>
            <a:br>
              <a:rPr kumimoji="0" lang="en-US" altLang="en-US" sz="1400" b="0" i="0" u="none" strike="noStrike" cap="none" normalizeH="0" baseline="0" dirty="0">
                <a:ln>
                  <a:noFill/>
                </a:ln>
                <a:effectLst/>
                <a:latin typeface=" times new roman"/>
              </a:rPr>
            </a:br>
            <a:r>
              <a:rPr kumimoji="0" lang="en-US" altLang="en-US" sz="1400" b="0" i="0" u="none" strike="noStrike" cap="none" normalizeH="0" baseline="0" dirty="0">
                <a:ln>
                  <a:noFill/>
                </a:ln>
                <a:effectLst/>
                <a:latin typeface=" times new roman"/>
              </a:rPr>
              <a:t>IMF-driven reforms enabled Latvia's recovery by 2012, leading to its entry into the EU in 2014, boosting trade and economic integration.</a:t>
            </a:r>
          </a:p>
          <a:p>
            <a:pPr marL="0" marR="0" lvl="0" indent="0" defTabSz="914400" rtl="0" eaLnBrk="0" fontAlgn="base" latinLnBrk="0" hangingPunct="0">
              <a:lnSpc>
                <a:spcPct val="150000"/>
              </a:lnSpc>
              <a:spcBef>
                <a:spcPct val="0"/>
              </a:spcBef>
              <a:spcAft>
                <a:spcPts val="600"/>
              </a:spcAft>
              <a:buClrTx/>
              <a:buSzTx/>
              <a:buNone/>
              <a:tabLst/>
            </a:pPr>
            <a:r>
              <a:rPr kumimoji="0" lang="en-US" altLang="en-US" sz="1400" b="1" i="0" u="none" strike="noStrike" cap="none" normalizeH="0" baseline="0" dirty="0">
                <a:ln>
                  <a:noFill/>
                </a:ln>
                <a:effectLst/>
                <a:latin typeface=" times new roman"/>
              </a:rPr>
              <a:t>Trade Integration &amp; Liberalization</a:t>
            </a:r>
            <a:br>
              <a:rPr kumimoji="0" lang="en-US" altLang="en-US" sz="1400" b="0" i="0" u="none" strike="noStrike" cap="none" normalizeH="0" baseline="0" dirty="0">
                <a:ln>
                  <a:noFill/>
                </a:ln>
                <a:effectLst/>
                <a:latin typeface=" times new roman"/>
              </a:rPr>
            </a:br>
            <a:r>
              <a:rPr kumimoji="0" lang="en-US" altLang="en-US" sz="1400" b="0" i="0" u="none" strike="noStrike" cap="none" normalizeH="0" baseline="0" dirty="0">
                <a:ln>
                  <a:noFill/>
                </a:ln>
                <a:effectLst/>
                <a:latin typeface=" times new roman"/>
              </a:rPr>
              <a:t>IMF supported Latvia’s trade liberalization, helping to increase exports and attract foreign direct investment (FDI).</a:t>
            </a:r>
          </a:p>
          <a:p>
            <a:pPr marL="0" marR="0" lvl="0" indent="0" defTabSz="914400" rtl="0" eaLnBrk="0" fontAlgn="base" latinLnBrk="0" hangingPunct="0">
              <a:lnSpc>
                <a:spcPct val="150000"/>
              </a:lnSpc>
              <a:spcBef>
                <a:spcPct val="0"/>
              </a:spcBef>
              <a:spcAft>
                <a:spcPts val="600"/>
              </a:spcAft>
              <a:buClrTx/>
              <a:buSzTx/>
              <a:buNone/>
              <a:tabLst/>
            </a:pPr>
            <a:r>
              <a:rPr kumimoji="0" lang="en-US" altLang="en-US" sz="1400" b="1" i="0" u="none" strike="noStrike" cap="none" normalizeH="0" baseline="0" dirty="0">
                <a:ln>
                  <a:noFill/>
                </a:ln>
                <a:effectLst/>
                <a:latin typeface=" times new roman"/>
              </a:rPr>
              <a:t>Current Partnerships &amp; Monitoring</a:t>
            </a:r>
            <a:br>
              <a:rPr kumimoji="0" lang="en-US" altLang="en-US" sz="1400" b="0" i="0" u="none" strike="noStrike" cap="none" normalizeH="0" baseline="0" dirty="0">
                <a:ln>
                  <a:noFill/>
                </a:ln>
                <a:effectLst/>
                <a:latin typeface=" times new roman"/>
              </a:rPr>
            </a:br>
            <a:r>
              <a:rPr kumimoji="0" lang="en-US" altLang="en-US" sz="1400" b="0" i="0" u="none" strike="noStrike" cap="none" normalizeH="0" baseline="0" dirty="0">
                <a:ln>
                  <a:noFill/>
                </a:ln>
                <a:effectLst/>
                <a:latin typeface=" times new roman"/>
              </a:rPr>
              <a:t>IMF continues to provide technical support in financial regulation, fiscal policy, and governance to ensure stability.</a:t>
            </a:r>
          </a:p>
          <a:p>
            <a:pPr marL="0" marR="0" lvl="0" indent="0" defTabSz="914400" rtl="0" eaLnBrk="0" fontAlgn="base" latinLnBrk="0" hangingPunct="0">
              <a:lnSpc>
                <a:spcPct val="150000"/>
              </a:lnSpc>
              <a:spcBef>
                <a:spcPct val="0"/>
              </a:spcBef>
              <a:spcAft>
                <a:spcPts val="600"/>
              </a:spcAft>
              <a:buClrTx/>
              <a:buSzTx/>
              <a:buNone/>
              <a:tabLst/>
            </a:pPr>
            <a:r>
              <a:rPr kumimoji="0" lang="en-US" altLang="en-US" sz="1400" b="1" i="0" u="none" strike="noStrike" cap="none" normalizeH="0" baseline="0" dirty="0">
                <a:ln>
                  <a:noFill/>
                </a:ln>
                <a:effectLst/>
                <a:latin typeface=" times new roman"/>
              </a:rPr>
              <a:t>Structural Reforms &amp; Competitiveness</a:t>
            </a:r>
            <a:br>
              <a:rPr kumimoji="0" lang="en-US" altLang="en-US" sz="1400" b="0" i="0" u="none" strike="noStrike" cap="none" normalizeH="0" baseline="0" dirty="0">
                <a:ln>
                  <a:noFill/>
                </a:ln>
                <a:effectLst/>
                <a:latin typeface=" times new roman"/>
              </a:rPr>
            </a:br>
            <a:r>
              <a:rPr kumimoji="0" lang="en-US" altLang="en-US" sz="1400" b="0" i="0" u="none" strike="noStrike" cap="none" normalizeH="0" baseline="0" dirty="0">
                <a:ln>
                  <a:noFill/>
                </a:ln>
                <a:effectLst/>
                <a:latin typeface=" times new roman"/>
              </a:rPr>
              <a:t>IMF’s structural changes have stabilized Latvia’s tax system, improved competitiveness, and increased investor confidence, driving sustainable growth.</a:t>
            </a:r>
          </a:p>
        </p:txBody>
      </p:sp>
      <p:pic>
        <p:nvPicPr>
          <p:cNvPr id="5" name="Picture 4">
            <a:extLst>
              <a:ext uri="{FF2B5EF4-FFF2-40B4-BE49-F238E27FC236}">
                <a16:creationId xmlns:a16="http://schemas.microsoft.com/office/drawing/2014/main" id="{895DB9B2-81E3-EC1A-CC41-6F72969FE8CC}"/>
              </a:ext>
            </a:extLst>
          </p:cNvPr>
          <p:cNvPicPr>
            <a:picLocks noChangeAspect="1"/>
          </p:cNvPicPr>
          <p:nvPr/>
        </p:nvPicPr>
        <p:blipFill>
          <a:blip r:embed="rId2"/>
          <a:srcRect l="53339" r="5711"/>
          <a:stretch/>
        </p:blipFill>
        <p:spPr>
          <a:xfrm>
            <a:off x="7199440" y="10"/>
            <a:ext cx="4992560" cy="6857990"/>
          </a:xfrm>
          <a:prstGeom prst="rect">
            <a:avLst/>
          </a:prstGeom>
          <a:effectLst/>
        </p:spPr>
      </p:pic>
    </p:spTree>
    <p:extLst>
      <p:ext uri="{BB962C8B-B14F-4D97-AF65-F5344CB8AC3E}">
        <p14:creationId xmlns:p14="http://schemas.microsoft.com/office/powerpoint/2010/main" val="1988947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2656</TotalTime>
  <Words>2628</Words>
  <Application>Microsoft Macintosh PowerPoint</Application>
  <PresentationFormat>Widescreen</PresentationFormat>
  <Paragraphs>132</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 times new roman</vt:lpstr>
      <vt:lpstr>Aptos</vt:lpstr>
      <vt:lpstr>Aptos Display</vt:lpstr>
      <vt:lpstr>Arial</vt:lpstr>
      <vt:lpstr>Times New Roman</vt:lpstr>
      <vt:lpstr>Office Theme</vt:lpstr>
      <vt:lpstr>INTERNATIONAL MONETORY FUND </vt:lpstr>
      <vt:lpstr>1. INTRODUCTION </vt:lpstr>
      <vt:lpstr>2. HISTORY</vt:lpstr>
      <vt:lpstr>2. HISTORY</vt:lpstr>
      <vt:lpstr>WHAT DOES IMF DO?</vt:lpstr>
      <vt:lpstr>PROGRESS MADE IN THE CONTEXT OF INTERNATIONAL TRADE </vt:lpstr>
      <vt:lpstr>PowerPoint Presentation</vt:lpstr>
      <vt:lpstr> IMF's Impact on Latvia's Trade and Economy</vt:lpstr>
      <vt:lpstr>IMF's Connection to Latvia: Impact on Trade and Economy</vt:lpstr>
      <vt:lpstr>Future of IMF: Challenges  </vt:lpstr>
      <vt:lpstr>PowerPoint Presentation</vt:lpstr>
      <vt:lpstr>Impact of Current Geopolitical Tensions on IMF Operations</vt:lpstr>
      <vt:lpstr>IMF’s Role in Shaping Globalization</vt:lpstr>
      <vt:lpstr>CONCLUSIONS</vt:lpstr>
      <vt:lpstr>List of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Vishnu Sharma Nanda -</dc:creator>
  <cp:lastModifiedBy>Vishnu Sharma Nanda -</cp:lastModifiedBy>
  <cp:revision>7</cp:revision>
  <dcterms:created xsi:type="dcterms:W3CDTF">2024-10-13T19:22:02Z</dcterms:created>
  <dcterms:modified xsi:type="dcterms:W3CDTF">2024-10-15T18:04:56Z</dcterms:modified>
</cp:coreProperties>
</file>